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47"/>
  </p:notesMasterIdLst>
  <p:sldIdLst>
    <p:sldId id="265" r:id="rId2"/>
    <p:sldId id="263" r:id="rId3"/>
    <p:sldId id="264" r:id="rId4"/>
    <p:sldId id="267" r:id="rId5"/>
    <p:sldId id="355" r:id="rId6"/>
    <p:sldId id="272" r:id="rId7"/>
    <p:sldId id="274" r:id="rId8"/>
    <p:sldId id="277" r:id="rId9"/>
    <p:sldId id="353" r:id="rId10"/>
    <p:sldId id="337" r:id="rId11"/>
    <p:sldId id="352" r:id="rId12"/>
    <p:sldId id="347" r:id="rId13"/>
    <p:sldId id="339" r:id="rId14"/>
    <p:sldId id="340" r:id="rId15"/>
    <p:sldId id="341" r:id="rId16"/>
    <p:sldId id="342" r:id="rId17"/>
    <p:sldId id="343" r:id="rId18"/>
    <p:sldId id="346" r:id="rId19"/>
    <p:sldId id="344" r:id="rId20"/>
    <p:sldId id="345" r:id="rId21"/>
    <p:sldId id="351" r:id="rId22"/>
    <p:sldId id="348" r:id="rId23"/>
    <p:sldId id="349" r:id="rId24"/>
    <p:sldId id="350" r:id="rId25"/>
    <p:sldId id="308" r:id="rId26"/>
    <p:sldId id="309" r:id="rId27"/>
    <p:sldId id="310" r:id="rId28"/>
    <p:sldId id="311" r:id="rId29"/>
    <p:sldId id="354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293" r:id="rId40"/>
    <p:sldId id="294" r:id="rId41"/>
    <p:sldId id="295" r:id="rId42"/>
    <p:sldId id="296" r:id="rId43"/>
    <p:sldId id="297" r:id="rId44"/>
    <p:sldId id="291" r:id="rId45"/>
    <p:sldId id="292" r:id="rId46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48"/>
    </p:embeddedFont>
    <p:embeddedFont>
      <p:font typeface="Algerian" panose="04020705040A02060702" pitchFamily="82" charset="0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31296@office.deu.ac.kr" initials="2" lastIdx="2" clrIdx="0">
    <p:extLst>
      <p:ext uri="{19B8F6BF-5375-455C-9EA6-DF929625EA0E}">
        <p15:presenceInfo xmlns:p15="http://schemas.microsoft.com/office/powerpoint/2012/main" userId="S::20131296@office.deu.ac.kr::decddaae-60a2-45f8-8aca-fea696427c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A75"/>
    <a:srgbClr val="F2F2F2"/>
    <a:srgbClr val="235884"/>
    <a:srgbClr val="8DE2F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6" autoAdjust="0"/>
    <p:restoredTop sz="70907" autoAdjust="0"/>
  </p:normalViewPr>
  <p:slideViewPr>
    <p:cSldViewPr snapToGrid="0">
      <p:cViewPr varScale="1">
        <p:scale>
          <a:sx n="60" d="100"/>
          <a:sy n="60" d="100"/>
        </p:scale>
        <p:origin x="13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4FBAB-F601-4299-87CD-55D0BB45CC5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FDAF-7160-4C38-97B4-1DE9E7640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17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5</a:t>
            </a:r>
            <a:r>
              <a:rPr lang="ko-KR" altLang="en-US" dirty="0"/>
              <a:t>조의 미니프로젝트 발표를 맡은 </a:t>
            </a:r>
            <a:r>
              <a:rPr lang="ko-KR" altLang="en-US" dirty="0" err="1"/>
              <a:t>배은형입니다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</a:t>
            </a:r>
            <a:r>
              <a:rPr lang="en-US" altLang="ko-KR" dirty="0"/>
              <a:t>‘</a:t>
            </a:r>
            <a:r>
              <a:rPr lang="ko-KR" altLang="en-US" dirty="0"/>
              <a:t>관리해조</a:t>
            </a:r>
            <a:r>
              <a:rPr lang="en-US" altLang="ko-KR" dirty="0"/>
              <a:t>’</a:t>
            </a:r>
            <a:r>
              <a:rPr lang="ko-KR" altLang="en-US" dirty="0"/>
              <a:t> 학습관리 시스템이라는 프로젝트를 진행했고</a:t>
            </a:r>
            <a:r>
              <a:rPr lang="en-US" altLang="ko-KR" dirty="0"/>
              <a:t>, </a:t>
            </a:r>
            <a:r>
              <a:rPr lang="ko-KR" altLang="en-US" dirty="0"/>
              <a:t>이에 대한 발표를 시작하겠습니다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6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페이지를 </a:t>
            </a:r>
            <a:r>
              <a:rPr lang="ko-KR" altLang="en-US" dirty="0" err="1"/>
              <a:t>밑르오</a:t>
            </a:r>
            <a:r>
              <a:rPr lang="ko-KR" altLang="en-US" dirty="0"/>
              <a:t> 스크롤해보면 </a:t>
            </a:r>
            <a:r>
              <a:rPr lang="ko-KR" altLang="en-US" dirty="0" err="1"/>
              <a:t>할일</a:t>
            </a:r>
            <a:r>
              <a:rPr lang="ko-KR" altLang="en-US" dirty="0"/>
              <a:t> </a:t>
            </a:r>
            <a:r>
              <a:rPr lang="ko-KR" altLang="en-US" dirty="0" err="1"/>
              <a:t>설정란과</a:t>
            </a:r>
            <a:r>
              <a:rPr lang="en-US" altLang="ko-KR" dirty="0"/>
              <a:t>, </a:t>
            </a:r>
            <a:r>
              <a:rPr lang="ko-KR" altLang="en-US" dirty="0"/>
              <a:t>일별 성취도가 있습니다</a:t>
            </a:r>
            <a:r>
              <a:rPr lang="en-US" altLang="ko-KR" dirty="0"/>
              <a:t>. </a:t>
            </a:r>
            <a:r>
              <a:rPr lang="ko-KR" altLang="en-US" dirty="0"/>
              <a:t>할 일 설정을 통해 공부 계획 최대 </a:t>
            </a:r>
            <a:r>
              <a:rPr lang="en-US" altLang="ko-KR" dirty="0"/>
              <a:t>5</a:t>
            </a:r>
            <a:r>
              <a:rPr lang="ko-KR" altLang="en-US" dirty="0"/>
              <a:t>개 까지 세울 수 있고 공부를 마쳤다면 성취여부의 체크박스를 통해서 체크를 하면 성취율이 계산이 되어서 </a:t>
            </a:r>
            <a:r>
              <a:rPr lang="en-US" altLang="ko-KR" dirty="0"/>
              <a:t>DB</a:t>
            </a:r>
            <a:r>
              <a:rPr lang="ko-KR" altLang="en-US" dirty="0"/>
              <a:t>로 들어가 일별 성취율을 누적할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9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0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공지사항기능 </a:t>
            </a:r>
            <a:r>
              <a:rPr lang="ko-KR" altLang="en-US" dirty="0" err="1"/>
              <a:t>부터</a:t>
            </a:r>
            <a:r>
              <a:rPr lang="ko-KR" altLang="en-US" dirty="0"/>
              <a:t> 이어서 발표하겠습니다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공지사항 게시판은 교육생들이 교육을 들으면서 필요한 정보들을 </a:t>
            </a:r>
            <a:r>
              <a:rPr lang="ko-KR" altLang="en-US" dirty="0" err="1"/>
              <a:t>모아놓은</a:t>
            </a:r>
            <a:r>
              <a:rPr lang="ko-KR" altLang="en-US" dirty="0"/>
              <a:t> 게시판으로 </a:t>
            </a:r>
          </a:p>
          <a:p>
            <a:r>
              <a:rPr lang="ko-KR" altLang="en-US" dirty="0"/>
              <a:t>공지사항 탭을 누르면 공지사항 페이지로 넘어갑니다</a:t>
            </a:r>
            <a:r>
              <a:rPr lang="en-US" altLang="ko-KR" dirty="0"/>
              <a:t>. </a:t>
            </a:r>
            <a:r>
              <a:rPr lang="ko-KR" altLang="en-US" dirty="0"/>
              <a:t>주소도 같이 </a:t>
            </a:r>
            <a:r>
              <a:rPr lang="ko-KR" altLang="en-US" dirty="0" err="1"/>
              <a:t>이동하는것을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14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게시판에 있는 글번호와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작성일 등이 데이터베이스에 </a:t>
            </a:r>
            <a:r>
              <a:rPr lang="ko-KR" altLang="en-US" dirty="0" err="1"/>
              <a:t>저장되</a:t>
            </a:r>
            <a:r>
              <a:rPr lang="ko-KR" altLang="en-US" dirty="0"/>
              <a:t> </a:t>
            </a:r>
            <a:r>
              <a:rPr lang="ko-KR" altLang="en-US" dirty="0" err="1"/>
              <a:t>있는것을</a:t>
            </a:r>
            <a:r>
              <a:rPr lang="ko-KR" altLang="en-US" dirty="0"/>
              <a:t>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1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게시판에서는 관리자에게만 글 작성이 가능한데요 이는 게시판에 공지사항만 작성하기 위해 권한을</a:t>
            </a:r>
          </a:p>
          <a:p>
            <a:r>
              <a:rPr lang="ko-KR" altLang="en-US" dirty="0"/>
              <a:t>부여하여서 관리자 계정만 글 작성을 하게 만들었습니다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 dirty="0"/>
          </a:p>
          <a:p>
            <a:r>
              <a:rPr lang="ko-KR" altLang="en-US" dirty="0"/>
              <a:t>만약 관리자가 아닌 사람이 글 쓰기 버튼을 누르면 </a:t>
            </a:r>
            <a:r>
              <a:rPr lang="en-US" altLang="ko-KR" dirty="0"/>
              <a:t>/(</a:t>
            </a:r>
            <a:r>
              <a:rPr lang="ko-KR" altLang="en-US" dirty="0"/>
              <a:t>애니메이션</a:t>
            </a:r>
            <a:r>
              <a:rPr lang="en-US" altLang="ko-KR" dirty="0"/>
              <a:t>) </a:t>
            </a:r>
            <a:r>
              <a:rPr lang="ko-KR" altLang="en-US" dirty="0" err="1"/>
              <a:t>권한이없다고</a:t>
            </a:r>
            <a:r>
              <a:rPr lang="ko-KR" altLang="en-US" dirty="0"/>
              <a:t> </a:t>
            </a:r>
            <a:r>
              <a:rPr lang="ko-KR" altLang="en-US" dirty="0" err="1"/>
              <a:t>알림창이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1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글쓰기 페이지로 넘어오면 다음과 같이 화면이 나타나고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3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제목과 글을 </a:t>
            </a:r>
            <a:r>
              <a:rPr lang="ko-KR" altLang="en-US" dirty="0" err="1"/>
              <a:t>쓴다음</a:t>
            </a:r>
            <a:r>
              <a:rPr lang="ko-KR" altLang="en-US" dirty="0"/>
              <a:t> 글쓰기버튼을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14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글 작성이 완료 되어서 글이 업로드 </a:t>
            </a:r>
            <a:r>
              <a:rPr lang="ko-KR" altLang="en-US" dirty="0" err="1"/>
              <a:t>된것을</a:t>
            </a:r>
            <a:r>
              <a:rPr lang="ko-KR" altLang="en-US" dirty="0"/>
              <a:t> 확인 할 </a:t>
            </a:r>
            <a:r>
              <a:rPr lang="ko-KR" altLang="en-US" dirty="0" err="1"/>
              <a:t>수있고</a:t>
            </a:r>
            <a:r>
              <a:rPr lang="ko-KR" altLang="en-US" dirty="0"/>
              <a:t> 데이터 베이스에 새롭게 </a:t>
            </a:r>
            <a:r>
              <a:rPr lang="ko-KR" altLang="en-US" dirty="0" err="1"/>
              <a:t>추가된것을</a:t>
            </a:r>
            <a:r>
              <a:rPr lang="ko-KR" altLang="en-US" dirty="0"/>
              <a:t> 확인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5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이번에는 글 수정 </a:t>
            </a:r>
            <a:r>
              <a:rPr lang="ko-KR" altLang="en-US" dirty="0" err="1"/>
              <a:t>인데요</a:t>
            </a:r>
            <a:r>
              <a:rPr lang="en-US" altLang="ko-KR" dirty="0"/>
              <a:t>. </a:t>
            </a:r>
            <a:r>
              <a:rPr lang="ko-KR" altLang="en-US" dirty="0" err="1"/>
              <a:t>게시글에</a:t>
            </a:r>
            <a:r>
              <a:rPr lang="ko-KR" altLang="en-US" dirty="0"/>
              <a:t> 들어가서 수정버튼을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22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글쓰기 창으로 넘어가게 되고 기존에 있던 글이 그대로 </a:t>
            </a:r>
            <a:r>
              <a:rPr lang="ko-KR" altLang="en-US" dirty="0" err="1"/>
              <a:t>써져있는것을</a:t>
            </a:r>
            <a:r>
              <a:rPr lang="ko-KR" altLang="en-US" dirty="0"/>
              <a:t> 확인할 수 있고 추가로 글을 작성한후 글쓰기 버튼을 누르면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45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발표 목차는 프로젝트 개요를 시작으로 로그인 회원가입</a:t>
            </a:r>
            <a:r>
              <a:rPr lang="en-US" altLang="ko-KR" dirty="0"/>
              <a:t>, </a:t>
            </a:r>
            <a:r>
              <a:rPr lang="ko-KR" altLang="en-US" dirty="0" err="1"/>
              <a:t>메인페이지</a:t>
            </a:r>
            <a:r>
              <a:rPr lang="en-US" altLang="ko-KR" dirty="0"/>
              <a:t>, </a:t>
            </a:r>
            <a:r>
              <a:rPr lang="ko-KR" altLang="en-US" dirty="0"/>
              <a:t>공지게시판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기타 기능</a:t>
            </a:r>
            <a:r>
              <a:rPr lang="en-US" altLang="ko-KR" dirty="0"/>
              <a:t>, </a:t>
            </a:r>
            <a:r>
              <a:rPr lang="ko-KR" altLang="en-US" dirty="0"/>
              <a:t>그리고 프로젝트를 마치면서 저희가 생각한 보완할 점을 마지막으로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8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글이 </a:t>
            </a:r>
            <a:r>
              <a:rPr lang="ko-KR" altLang="en-US" dirty="0" err="1"/>
              <a:t>수정된것을</a:t>
            </a:r>
            <a:r>
              <a:rPr lang="ko-KR" altLang="en-US" dirty="0"/>
              <a:t> 확인할 수 있고 데이터베이스에도 수정된 데이터로 업데이트 </a:t>
            </a:r>
            <a:r>
              <a:rPr lang="ko-KR" altLang="en-US" dirty="0" err="1"/>
              <a:t>되는것을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29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글 삭제 기능인데요 기존 게시글을 클릭한후 삭제 버튼을 누르면 </a:t>
            </a:r>
            <a:r>
              <a:rPr lang="ko-KR" altLang="en-US" dirty="0" err="1"/>
              <a:t>알림창이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209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그이후</a:t>
            </a:r>
            <a:r>
              <a:rPr lang="ko-KR" altLang="en-US" dirty="0"/>
              <a:t> 확인을 누르면 글 삭제가 </a:t>
            </a:r>
            <a:r>
              <a:rPr lang="ko-KR" altLang="en-US" dirty="0" err="1"/>
              <a:t>된것을</a:t>
            </a:r>
            <a:r>
              <a:rPr lang="ko-KR" altLang="en-US" dirty="0"/>
              <a:t> </a:t>
            </a:r>
            <a:r>
              <a:rPr lang="ko-KR" altLang="en-US" dirty="0" err="1"/>
              <a:t>확인하실수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67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베이스에도 확인해 보면 글이 </a:t>
            </a:r>
            <a:r>
              <a:rPr lang="ko-KR" altLang="en-US" dirty="0" err="1"/>
              <a:t>삭제된것을</a:t>
            </a:r>
            <a:r>
              <a:rPr lang="ko-KR" altLang="en-US" dirty="0"/>
              <a:t> </a:t>
            </a:r>
            <a:r>
              <a:rPr lang="ko-KR" altLang="en-US" dirty="0" err="1"/>
              <a:t>확일하실수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61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채팅기능 입니다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채팅을 만든 이유는 학습 관리 시스템을 이용 하면서 자신의 공부를 하게 되는데 혹여나 </a:t>
            </a:r>
            <a:r>
              <a:rPr lang="ko-KR" altLang="en-US" dirty="0" err="1"/>
              <a:t>공부중</a:t>
            </a:r>
            <a:r>
              <a:rPr lang="ko-KR" altLang="en-US" dirty="0"/>
              <a:t> 자신이 </a:t>
            </a:r>
            <a:r>
              <a:rPr lang="ko-KR" altLang="en-US" dirty="0" err="1"/>
              <a:t>어려운부분이나</a:t>
            </a:r>
            <a:r>
              <a:rPr lang="ko-KR" altLang="en-US" dirty="0"/>
              <a:t> 잘 모르는 부분을</a:t>
            </a:r>
          </a:p>
          <a:p>
            <a:r>
              <a:rPr lang="ko-KR" altLang="en-US" dirty="0"/>
              <a:t>실시간으로 </a:t>
            </a:r>
            <a:r>
              <a:rPr lang="ko-KR" altLang="en-US" dirty="0" err="1"/>
              <a:t>물어볼수</a:t>
            </a:r>
            <a:r>
              <a:rPr lang="ko-KR" altLang="en-US" dirty="0"/>
              <a:t> 있는 기능이 있으면 </a:t>
            </a:r>
            <a:r>
              <a:rPr lang="ko-KR" altLang="en-US" dirty="0" err="1"/>
              <a:t>좋겟다고</a:t>
            </a:r>
            <a:r>
              <a:rPr lang="ko-KR" altLang="en-US" dirty="0"/>
              <a:t> 생각하여서 만들게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63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채팅을 누르면 새로운 웹 사이트가 열리며 채팅창으로 넘어가는데요</a:t>
            </a:r>
            <a:endParaRPr lang="en-US" altLang="ko-KR" dirty="0"/>
          </a:p>
          <a:p>
            <a:r>
              <a:rPr lang="ko-KR" altLang="en-US" dirty="0"/>
              <a:t> 새로운 웹페이지로 </a:t>
            </a:r>
            <a:r>
              <a:rPr lang="ko-KR" altLang="en-US" dirty="0" err="1"/>
              <a:t>오신것을</a:t>
            </a:r>
            <a:r>
              <a:rPr lang="ko-KR" altLang="en-US" dirty="0"/>
              <a:t> </a:t>
            </a:r>
            <a:r>
              <a:rPr lang="ko-KR" altLang="en-US" dirty="0" err="1"/>
              <a:t>확인하실수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931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메세지</a:t>
            </a:r>
            <a:r>
              <a:rPr lang="ko-KR" altLang="en-US" dirty="0"/>
              <a:t> 입력하기에 메세지를 입력하고 전송버튼을 누르거나 키보드 </a:t>
            </a:r>
            <a:r>
              <a:rPr lang="ko-KR" altLang="en-US" dirty="0" err="1"/>
              <a:t>엔터키를</a:t>
            </a:r>
            <a:r>
              <a:rPr lang="ko-KR" altLang="en-US" dirty="0"/>
              <a:t> 누르면 글이 전송됩니다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00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명의 사용자가 대화를 </a:t>
            </a:r>
            <a:r>
              <a:rPr lang="ko-KR" altLang="en-US" dirty="0" err="1"/>
              <a:t>하는것을</a:t>
            </a:r>
            <a:r>
              <a:rPr lang="ko-KR" altLang="en-US" dirty="0"/>
              <a:t> 확인하실 수 있습니다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676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옆에 달력을 넣은 이유는 교육생들끼리 스터디 일정을 잡거나 기타 </a:t>
            </a:r>
            <a:r>
              <a:rPr lang="ko-KR" altLang="en-US" dirty="0" err="1"/>
              <a:t>약속등을</a:t>
            </a:r>
            <a:r>
              <a:rPr lang="ko-KR" altLang="en-US" dirty="0"/>
              <a:t> </a:t>
            </a:r>
            <a:r>
              <a:rPr lang="ko-KR" altLang="en-US" dirty="0" err="1"/>
              <a:t>잡을때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쉽게 날짜를 보고 </a:t>
            </a:r>
            <a:r>
              <a:rPr lang="ko-KR" altLang="en-US" dirty="0" err="1"/>
              <a:t>정할수</a:t>
            </a:r>
            <a:r>
              <a:rPr lang="ko-KR" altLang="en-US" dirty="0"/>
              <a:t> 있도록 </a:t>
            </a:r>
            <a:r>
              <a:rPr lang="ko-KR" altLang="en-US" dirty="0" err="1"/>
              <a:t>채팅창</a:t>
            </a:r>
            <a:r>
              <a:rPr lang="ko-KR" altLang="en-US" dirty="0"/>
              <a:t> 옆에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00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기타 기능들 </a:t>
            </a:r>
            <a:r>
              <a:rPr lang="ko-KR" altLang="en-US" dirty="0" err="1"/>
              <a:t>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식단표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식단표를 </a:t>
            </a:r>
            <a:r>
              <a:rPr lang="ko-KR" altLang="en-US" dirty="0" err="1"/>
              <a:t>추가하게된</a:t>
            </a:r>
            <a:r>
              <a:rPr lang="ko-KR" altLang="en-US" dirty="0"/>
              <a:t> 이유는 교육생들이 수업을 들으면서 매번 </a:t>
            </a:r>
            <a:r>
              <a:rPr lang="ko-KR" altLang="en-US" dirty="0" err="1"/>
              <a:t>점심떄</a:t>
            </a:r>
            <a:r>
              <a:rPr lang="ko-KR" altLang="en-US" dirty="0"/>
              <a:t> 오늘 점심메뉴가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라는 대화를 </a:t>
            </a:r>
            <a:r>
              <a:rPr lang="ko-KR" altLang="en-US" dirty="0" err="1"/>
              <a:t>항상하였고</a:t>
            </a:r>
            <a:r>
              <a:rPr lang="ko-KR" altLang="en-US" dirty="0"/>
              <a:t> 그때마다 식단표를 찾는 것을 확인하였고 홈페이지안에 식단표를 넣어서</a:t>
            </a:r>
          </a:p>
          <a:p>
            <a:r>
              <a:rPr lang="ko-KR" altLang="en-US" dirty="0"/>
              <a:t>쉽게 확인 할 수 있도록 하였습니다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첫 번째로 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이 프로젝트를 선정한 이유와 저희가 만든 학업관리 시스템인 </a:t>
            </a:r>
            <a:r>
              <a:rPr lang="en-US" altLang="ko-KR" dirty="0"/>
              <a:t>‘</a:t>
            </a:r>
            <a:r>
              <a:rPr lang="ko-KR" altLang="en-US" dirty="0"/>
              <a:t>관리해조</a:t>
            </a:r>
            <a:r>
              <a:rPr lang="en-US" altLang="ko-KR" dirty="0"/>
              <a:t>＇</a:t>
            </a:r>
            <a:r>
              <a:rPr lang="ko-KR" altLang="en-US" dirty="0"/>
              <a:t>라는 시스템은 무엇인지에 대해서 설명해 드리고자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저희는 고려대 세종 캠에서 혁신성장 청년인재 빅데이터 강의를 들으면서 너무 만족하고있습니다</a:t>
            </a:r>
            <a:r>
              <a:rPr lang="en-US" altLang="ko-KR" dirty="0"/>
              <a:t>. </a:t>
            </a:r>
            <a:r>
              <a:rPr lang="ko-KR" altLang="en-US" dirty="0"/>
              <a:t>하지만  한 가지 아쉬운 점이 있다면 공지사항을 카카오톡으로 알려준다는 것입니다</a:t>
            </a:r>
            <a:r>
              <a:rPr lang="en-US" altLang="ko-KR" dirty="0"/>
              <a:t>. </a:t>
            </a:r>
            <a:r>
              <a:rPr lang="ko-KR" altLang="en-US" dirty="0"/>
              <a:t>카카오톡으로 공지를 받으면 스크롤이 계속 올라가기때문에 놓치는 공지사항도 있고</a:t>
            </a:r>
            <a:r>
              <a:rPr lang="en-US" altLang="ko-KR" dirty="0"/>
              <a:t>, </a:t>
            </a:r>
            <a:r>
              <a:rPr lang="ko-KR" altLang="en-US" dirty="0"/>
              <a:t> 필요한 내용을 찾을 때 시간이 오래 걸리는 등</a:t>
            </a:r>
            <a:r>
              <a:rPr lang="en-US" altLang="ko-KR" dirty="0"/>
              <a:t>,</a:t>
            </a:r>
            <a:r>
              <a:rPr lang="ko-KR" altLang="en-US" dirty="0"/>
              <a:t> 한 눈에 볼 수 있는 환경이 필요함을 느꼈습니다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이 문제를 해결하는 것과 동시에 우리들의 공부 습관도 체크하는 학습 관리 시스템을 만들자는 목표를 세우게 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저희가 만든 </a:t>
            </a:r>
            <a:r>
              <a:rPr lang="en-US" altLang="ko-KR" dirty="0"/>
              <a:t>‘ </a:t>
            </a:r>
            <a:r>
              <a:rPr lang="ko-KR" altLang="en-US" dirty="0"/>
              <a:t>관리해조</a:t>
            </a:r>
            <a:r>
              <a:rPr lang="en-US" altLang="ko-KR" dirty="0"/>
              <a:t>’ </a:t>
            </a:r>
            <a:r>
              <a:rPr lang="ko-KR" altLang="en-US" dirty="0"/>
              <a:t>에 대해서 설명해 드리겠습니다</a:t>
            </a:r>
            <a:r>
              <a:rPr lang="en-US" altLang="ko-KR" dirty="0"/>
              <a:t>. </a:t>
            </a:r>
            <a:r>
              <a:rPr lang="ko-KR" altLang="en-US" dirty="0"/>
              <a:t>저희가 만든 관리해조는 공부를 관리해주는 웹 페이지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관리해조의 주요기능은  첫 번째로</a:t>
            </a:r>
            <a:r>
              <a:rPr lang="en-US" altLang="ko-KR" dirty="0"/>
              <a:t>, </a:t>
            </a:r>
            <a:r>
              <a:rPr lang="ko-KR" altLang="en-US" dirty="0"/>
              <a:t>타이머를 통해 학습시간을 측정하고</a:t>
            </a:r>
            <a:r>
              <a:rPr lang="en-US" altLang="ko-KR" dirty="0"/>
              <a:t>, </a:t>
            </a:r>
            <a:r>
              <a:rPr lang="ko-KR" altLang="en-US" dirty="0"/>
              <a:t>하루의 공부 체크리스트를 통해 성취율을 측정합니다</a:t>
            </a:r>
            <a:r>
              <a:rPr lang="en-US" altLang="ko-KR" dirty="0"/>
              <a:t>. </a:t>
            </a:r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측정된 데이터를 이용하여 그래프를 그려주면</a:t>
            </a:r>
            <a:r>
              <a:rPr lang="en-US" altLang="ko-KR" dirty="0"/>
              <a:t>, </a:t>
            </a:r>
            <a:r>
              <a:rPr lang="ko-KR" altLang="en-US" dirty="0"/>
              <a:t>일주일간 공부량을 비교해 학습 관리를 해줍니다</a:t>
            </a:r>
            <a:r>
              <a:rPr lang="en-US" altLang="ko-KR" dirty="0"/>
              <a:t>. </a:t>
            </a:r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ko-KR" altLang="en-US" dirty="0"/>
              <a:t>공지사항 및 채팅을 통해 효율적인 학업 계획을 세울 수 있도록 도와준다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07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두번쨰로</a:t>
            </a:r>
            <a:r>
              <a:rPr lang="ko-KR" altLang="en-US" dirty="0"/>
              <a:t> 날씨입니다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날씨도 마찬가지로 내일 기상예보가 있나 없나 확인하는 경우가 많이 </a:t>
            </a:r>
            <a:r>
              <a:rPr lang="ko-KR" altLang="en-US" dirty="0" err="1"/>
              <a:t>있는것을</a:t>
            </a:r>
            <a:r>
              <a:rPr lang="ko-KR" altLang="en-US" dirty="0"/>
              <a:t> 확인하고 추가하게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27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마치면서</a:t>
            </a:r>
          </a:p>
          <a:p>
            <a:r>
              <a:rPr lang="ko-KR" altLang="en-US" dirty="0" err="1"/>
              <a:t>우리팀의</a:t>
            </a:r>
            <a:r>
              <a:rPr lang="ko-KR" altLang="en-US" dirty="0"/>
              <a:t> 장점과 </a:t>
            </a:r>
            <a:r>
              <a:rPr lang="ko-KR" altLang="en-US" dirty="0" err="1"/>
              <a:t>보완할점을</a:t>
            </a:r>
            <a:r>
              <a:rPr lang="ko-KR" altLang="en-US" dirty="0"/>
              <a:t> 적어보았습니다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우리팀은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명 모두 비전공자로 이루어져 있어서 프로젝트 진행에 어려움도 있었지만</a:t>
            </a:r>
          </a:p>
          <a:p>
            <a:r>
              <a:rPr lang="ko-KR" altLang="en-US" dirty="0"/>
              <a:t>열정과 의지를 통하여 성공적으로 프로젝트르 </a:t>
            </a:r>
            <a:r>
              <a:rPr lang="ko-KR" altLang="en-US" dirty="0" err="1"/>
              <a:t>마칠수</a:t>
            </a:r>
            <a:r>
              <a:rPr lang="ko-KR" altLang="en-US" dirty="0"/>
              <a:t> 있었습니다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짧은기간내에</a:t>
            </a:r>
            <a:r>
              <a:rPr lang="ko-KR" altLang="en-US" dirty="0"/>
              <a:t> 준비하느라 처음 </a:t>
            </a:r>
            <a:r>
              <a:rPr lang="ko-KR" altLang="en-US" dirty="0" err="1"/>
              <a:t>계획만큰</a:t>
            </a:r>
            <a:r>
              <a:rPr lang="ko-KR" altLang="en-US" dirty="0"/>
              <a:t> 도달하지는 못하였고</a:t>
            </a:r>
          </a:p>
          <a:p>
            <a:r>
              <a:rPr lang="ko-KR" altLang="en-US" dirty="0"/>
              <a:t>각자 파트를 나눠서 </a:t>
            </a:r>
            <a:r>
              <a:rPr lang="ko-KR" altLang="en-US" dirty="0" err="1"/>
              <a:t>진행하다보니</a:t>
            </a:r>
            <a:r>
              <a:rPr lang="ko-KR" altLang="en-US" dirty="0"/>
              <a:t> 다른 팀원이 한 파트에서 이해도가 부족하였습니다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앞으로 교육을 더 들어서 빅데이터와 </a:t>
            </a:r>
            <a:r>
              <a:rPr lang="en-US" altLang="ko-KR" dirty="0"/>
              <a:t>AI</a:t>
            </a:r>
            <a:r>
              <a:rPr lang="ko-KR" altLang="en-US" dirty="0"/>
              <a:t>를 배운다면 저희 웹페이지를 더 </a:t>
            </a:r>
            <a:r>
              <a:rPr lang="ko-KR" altLang="en-US" dirty="0" err="1"/>
              <a:t>확장시켜서</a:t>
            </a:r>
            <a:r>
              <a:rPr lang="ko-KR" altLang="en-US" dirty="0"/>
              <a:t> 접목할 계획입니다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4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관리해조 발표였습니다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이어서 실제로 시연해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4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) 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저희 시스템은 계정이 있어야 사용 가능하기 때문에 첫 화면이 로그인 페이지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아직 계정이 만들어지지 않았기 때문에 회원가입을 진행합니다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회원가입버튼을 누르면</a:t>
            </a:r>
            <a:r>
              <a:rPr lang="en-US" altLang="ko-KR" dirty="0"/>
              <a:t>, </a:t>
            </a:r>
            <a:r>
              <a:rPr lang="ko-KR" altLang="en-US" dirty="0"/>
              <a:t>다음과 같은 페이지가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6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같은 회원가입창이 뜹니다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회원가입에 필요한 것은 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이메일의 정보를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아이디는 기존의 회원과 중복이 불가하고</a:t>
            </a:r>
            <a:r>
              <a:rPr lang="en-US" altLang="ko-KR" dirty="0"/>
              <a:t>, </a:t>
            </a:r>
            <a:r>
              <a:rPr lang="ko-KR" altLang="en-US" dirty="0"/>
              <a:t>이메일은 이메일의 형식을 갖는지 확인하는 유효성검사가 진행됩니다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예시로 </a:t>
            </a:r>
            <a:r>
              <a:rPr lang="en-US" altLang="ko-KR" dirty="0"/>
              <a:t>test1</a:t>
            </a:r>
            <a:r>
              <a:rPr lang="ko-KR" altLang="en-US" dirty="0"/>
              <a:t>이라는 아이디를 가지는 계정을 생성해보겠습니다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사진과 같이 각각의 아이디와 비밀번호</a:t>
            </a:r>
            <a:r>
              <a:rPr lang="en-US" altLang="ko-KR" dirty="0"/>
              <a:t> </a:t>
            </a:r>
            <a:r>
              <a:rPr lang="ko-KR" altLang="en-US" dirty="0"/>
              <a:t>이름 조 이메일을 입력한 후 다시 입력 버튼을 누르면 입력된 값이 초기화 되고</a:t>
            </a:r>
            <a:r>
              <a:rPr lang="en-US" altLang="ko-KR" dirty="0"/>
              <a:t>, </a:t>
            </a:r>
            <a:r>
              <a:rPr lang="ko-KR" altLang="en-US" dirty="0"/>
              <a:t>회원가입버튼을 누르면</a:t>
            </a:r>
            <a:r>
              <a:rPr lang="en-US" altLang="ko-KR" dirty="0"/>
              <a:t>, DB</a:t>
            </a:r>
            <a:r>
              <a:rPr lang="ko-KR" altLang="en-US" dirty="0"/>
              <a:t>에 있는 회원테이블에 데이터가 추가됩니다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5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예시로 </a:t>
            </a:r>
            <a:r>
              <a:rPr lang="en-US" altLang="ko-KR" dirty="0"/>
              <a:t>test1</a:t>
            </a:r>
            <a:r>
              <a:rPr lang="ko-KR" altLang="en-US" dirty="0"/>
              <a:t>이라는 아이디를 가지는 계정을 생성해보겠습니다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사진과 같이 각각의 아이디와 비밀번호</a:t>
            </a:r>
            <a:r>
              <a:rPr lang="en-US" altLang="ko-KR" dirty="0"/>
              <a:t> </a:t>
            </a:r>
            <a:r>
              <a:rPr lang="ko-KR" altLang="en-US" dirty="0"/>
              <a:t>이름 조 이메일을 입력한 후 다시 입력 버튼을 누르면 입력된 값이 초기화 되고</a:t>
            </a:r>
            <a:r>
              <a:rPr lang="en-US" altLang="ko-KR" dirty="0"/>
              <a:t>, </a:t>
            </a:r>
            <a:r>
              <a:rPr lang="ko-KR" altLang="en-US" dirty="0"/>
              <a:t>회원가입버튼을 누르면</a:t>
            </a:r>
            <a:r>
              <a:rPr lang="en-US" altLang="ko-KR" dirty="0"/>
              <a:t>, DB</a:t>
            </a:r>
            <a:r>
              <a:rPr lang="ko-KR" altLang="en-US" dirty="0"/>
              <a:t>에 있는 회원테이블에 데이터가 추가됩니다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5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사진은 </a:t>
            </a:r>
            <a:r>
              <a:rPr lang="en-US" altLang="ko-KR" dirty="0"/>
              <a:t>TEST1</a:t>
            </a:r>
            <a:r>
              <a:rPr lang="ko-KR" altLang="en-US" dirty="0"/>
              <a:t>이라는 계정이 회원가입하기 전의 </a:t>
            </a:r>
            <a:r>
              <a:rPr lang="en-US" altLang="ko-KR" dirty="0"/>
              <a:t>USER TABLE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TEST1</a:t>
            </a:r>
            <a:r>
              <a:rPr lang="ko-KR" altLang="en-US" dirty="0"/>
              <a:t>의 계정이 회원가입을 완료하면 아래의 그림과 같이 </a:t>
            </a:r>
            <a:r>
              <a:rPr lang="en-US" altLang="ko-KR" dirty="0"/>
              <a:t>USER ID</a:t>
            </a:r>
            <a:r>
              <a:rPr lang="ko-KR" altLang="en-US" dirty="0"/>
              <a:t>의 값이 </a:t>
            </a:r>
            <a:r>
              <a:rPr lang="en-US" altLang="ko-KR" dirty="0"/>
              <a:t>TEST1</a:t>
            </a:r>
            <a:r>
              <a:rPr lang="ko-KR" altLang="en-US" dirty="0"/>
              <a:t>인 데이터가 추가됩니다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2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회원가입을 완료하면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TEST1</a:t>
            </a:r>
            <a:r>
              <a:rPr lang="ko-KR" altLang="en-US" dirty="0"/>
              <a:t>계정의 데이터가 들어가는 것 뿐만 아니라 자동으로 로그인이 되도록 해주었습니다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이렇게 회원가입을 완료하면 메인 창으로 이동하는데</a:t>
            </a:r>
            <a:r>
              <a:rPr lang="en-US" altLang="ko-KR" dirty="0"/>
              <a:t>, </a:t>
            </a:r>
            <a:r>
              <a:rPr lang="ko-KR" altLang="en-US" dirty="0" err="1"/>
              <a:t>베너</a:t>
            </a:r>
            <a:r>
              <a:rPr lang="ko-KR" altLang="en-US" dirty="0"/>
              <a:t> 창의 </a:t>
            </a:r>
            <a:r>
              <a:rPr lang="ko-KR" altLang="en-US" dirty="0" err="1"/>
              <a:t>메인에</a:t>
            </a:r>
            <a:r>
              <a:rPr lang="ko-KR" altLang="en-US" dirty="0"/>
              <a:t> 불이 들어오고</a:t>
            </a:r>
            <a:r>
              <a:rPr lang="en-US" altLang="ko-KR" dirty="0"/>
              <a:t>, </a:t>
            </a:r>
            <a:r>
              <a:rPr lang="ko-KR" altLang="en-US" dirty="0"/>
              <a:t>기존에 접속하기라고 되어있던 </a:t>
            </a:r>
            <a:r>
              <a:rPr lang="ko-KR" altLang="en-US" dirty="0" err="1"/>
              <a:t>드롭박스의</a:t>
            </a:r>
            <a:r>
              <a:rPr lang="ko-KR" altLang="en-US" dirty="0"/>
              <a:t> 내용이 접속하기에서 회원관리로</a:t>
            </a:r>
            <a:r>
              <a:rPr lang="en-US" altLang="ko-KR" dirty="0"/>
              <a:t>, </a:t>
            </a:r>
            <a:r>
              <a:rPr lang="ko-KR" altLang="en-US" dirty="0"/>
              <a:t>그리고 도메인이 </a:t>
            </a:r>
            <a:r>
              <a:rPr lang="en-US" altLang="ko-KR" dirty="0"/>
              <a:t>gologin.bo</a:t>
            </a:r>
            <a:r>
              <a:rPr lang="ko-KR" altLang="en-US" dirty="0"/>
              <a:t>에서</a:t>
            </a:r>
            <a:r>
              <a:rPr lang="en-US" altLang="ko-KR" dirty="0"/>
              <a:t>, gomain.bo</a:t>
            </a:r>
            <a:r>
              <a:rPr lang="ko-KR" altLang="en-US" dirty="0"/>
              <a:t>로 변경이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0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관리해조 에서 가장중요한 메인 페이지를 설명해드리겠습니다</a:t>
            </a:r>
            <a:r>
              <a:rPr lang="en-US" altLang="ko-KR" dirty="0"/>
              <a:t>. </a:t>
            </a:r>
            <a:r>
              <a:rPr lang="ko-KR" altLang="en-US" dirty="0"/>
              <a:t>저희의 </a:t>
            </a:r>
            <a:r>
              <a:rPr lang="ko-KR" altLang="en-US" dirty="0" err="1"/>
              <a:t>메인페이지를</a:t>
            </a:r>
            <a:r>
              <a:rPr lang="ko-KR" altLang="en-US" dirty="0"/>
              <a:t> 먼저 보여드리면 공부시간을 시각적으로 볼 수 있도록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위에는 실제 공부시간이고</a:t>
            </a:r>
            <a:r>
              <a:rPr lang="en-US" altLang="ko-KR" dirty="0"/>
              <a:t>, /</a:t>
            </a:r>
            <a:r>
              <a:rPr lang="ko-KR" altLang="en-US" dirty="0"/>
              <a:t>뒤의 숫자는 목표시간을 설정한 것이 나타납니다</a:t>
            </a:r>
            <a:r>
              <a:rPr lang="en-US" altLang="ko-KR" dirty="0"/>
              <a:t>. </a:t>
            </a:r>
            <a:r>
              <a:rPr lang="ko-KR" altLang="en-US" dirty="0"/>
              <a:t>이 타이머는</a:t>
            </a:r>
            <a:r>
              <a:rPr lang="en-US" altLang="ko-KR" dirty="0"/>
              <a:t> </a:t>
            </a:r>
            <a:r>
              <a:rPr lang="ko-KR" altLang="en-US" dirty="0"/>
              <a:t>재생</a:t>
            </a:r>
            <a:r>
              <a:rPr lang="en-US" altLang="ko-KR" dirty="0"/>
              <a:t>,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정지버튼을 활용하여 조절할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밑에는 공부시간설정 칸이 있습니다</a:t>
            </a:r>
            <a:r>
              <a:rPr lang="en-US" altLang="ko-KR" dirty="0"/>
              <a:t>. </a:t>
            </a:r>
            <a:r>
              <a:rPr lang="ko-KR" altLang="en-US" dirty="0"/>
              <a:t>시 </a:t>
            </a:r>
            <a:r>
              <a:rPr lang="en-US" altLang="ko-KR" dirty="0"/>
              <a:t>/</a:t>
            </a:r>
            <a:r>
              <a:rPr lang="ko-KR" altLang="en-US" dirty="0"/>
              <a:t>분 </a:t>
            </a:r>
            <a:r>
              <a:rPr lang="en-US" altLang="ko-KR" dirty="0"/>
              <a:t>/</a:t>
            </a:r>
            <a:r>
              <a:rPr lang="ko-KR" altLang="en-US" dirty="0"/>
              <a:t>초에 시간 값을 넣어주면</a:t>
            </a:r>
            <a:r>
              <a:rPr lang="en-US" altLang="ko-KR" dirty="0"/>
              <a:t>, </a:t>
            </a:r>
            <a:r>
              <a:rPr lang="ko-KR" altLang="en-US" dirty="0"/>
              <a:t>공부시간 타이머에 목표시간을 설정한 값이 들어갑니다</a:t>
            </a:r>
            <a:r>
              <a:rPr lang="en-US" altLang="ko-KR" dirty="0"/>
              <a:t>. </a:t>
            </a:r>
            <a:r>
              <a:rPr lang="ko-KR" altLang="en-US" dirty="0"/>
              <a:t>그리고 추가로 공부시간을 더 설정하고 싶다면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1</a:t>
            </a:r>
            <a:r>
              <a:rPr lang="ko-KR" altLang="en-US" dirty="0"/>
              <a:t>시간 단위로 시간을 늘려 추가할 수 있습니다</a:t>
            </a:r>
            <a:r>
              <a:rPr lang="en-US" altLang="ko-KR" dirty="0"/>
              <a:t>. </a:t>
            </a:r>
            <a:r>
              <a:rPr lang="ko-KR" altLang="en-US" dirty="0"/>
              <a:t>밑의 네모 상자는 공부시간을 </a:t>
            </a:r>
            <a:r>
              <a:rPr lang="en-US" altLang="ko-KR" dirty="0"/>
              <a:t>DB</a:t>
            </a:r>
            <a:r>
              <a:rPr lang="ko-KR" altLang="en-US" dirty="0"/>
              <a:t>에 넣기 위한 박스로 저장하기를 누르면 </a:t>
            </a:r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en-US" altLang="ko-KR" dirty="0"/>
              <a:t>timer table</a:t>
            </a:r>
            <a:r>
              <a:rPr lang="ko-KR" altLang="en-US" dirty="0"/>
              <a:t>의 값이 들어갑니다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옆에 보시면 테이블이 </a:t>
            </a:r>
            <a:r>
              <a:rPr lang="en-US" altLang="ko-KR" dirty="0"/>
              <a:t>2</a:t>
            </a:r>
            <a:r>
              <a:rPr lang="ko-KR" altLang="en-US" dirty="0"/>
              <a:t>개 있는데 위에 있는 테이블은 현재 공부시간을 목표시간과 함께 실시간으로 시각화해주는 그래프 이고</a:t>
            </a:r>
            <a:r>
              <a:rPr lang="en-US" altLang="ko-KR" dirty="0"/>
              <a:t>, </a:t>
            </a:r>
            <a:r>
              <a:rPr lang="ko-KR" altLang="en-US" dirty="0"/>
              <a:t>밑에 있는 테이블은 이전 요일에 </a:t>
            </a:r>
            <a:r>
              <a:rPr lang="ko-KR" altLang="en-US" dirty="0" err="1"/>
              <a:t>넣어놓은</a:t>
            </a:r>
            <a:r>
              <a:rPr lang="ko-KR" altLang="en-US" dirty="0"/>
              <a:t> 값을 통해 일주일간의 데이터를 그래프로 </a:t>
            </a:r>
            <a:r>
              <a:rPr lang="ko-KR" altLang="en-US" dirty="0" err="1"/>
              <a:t>그린것입니다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옆에 있는 네모 상자는 오늘의 일별 달성율에 따라 사용자를 응원하는 메시지가 뜹니다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FDAF-7160-4C38-97B4-1DE9E7640B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9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BD1BD-ED81-4122-BCAA-1C7BCF6C1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797A56-EF24-4497-82A9-D70973B7D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07721-A762-4B99-A68F-A6C852DA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C1B9-F3A6-4B9F-944B-952A32695393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01B89-AB69-48A4-9D21-3B612F152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5ACC8-6B28-4A98-BEA2-74275B48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1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028AC-5691-4EDA-9C4E-00CF586A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0AEBFD-E421-458F-B389-274ECE0BA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087C4-9A09-4AF1-93E1-CF7C1C50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379-ABA8-428D-B470-F226B5BC18CF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42C1C-8368-461F-A8E7-683F5854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856B0-819E-46DE-9815-A90CB9A7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3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0A0C23-CBDB-4756-8387-1B64DC641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6A18CB-9D96-4678-9B3F-6536CC663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352B4-7B13-47C1-9BF0-14CE7169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E96-76F0-4F0C-8BC1-308D529C1078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5547EE-A883-4BC2-A697-2871A14F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10EE5-13F1-476E-B045-766E4B14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6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E5345-CBBD-4628-8969-AF4324E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B4189-B28B-4226-A684-CE04CE1F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96F5B-312E-4581-B7F7-AFFA8C94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32B6-F06E-47D1-83EC-ED8D85BE0216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51BB8-4217-46F6-8F82-C62ABD5C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8594E-EE4B-4784-8EE1-E34CA066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8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FA274-360A-4123-895B-65D112CC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E184C8-E296-4B1D-B88A-4C8B80AEB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7E654-DE59-40FE-896D-02765EBA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75B20-E80C-4333-B6C3-6CC024DF7210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485E1-4ABA-480A-A79B-E8A1D7C0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636E7E-ED91-4B98-8388-395D172A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1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B5BB1-6CE1-402F-994E-80A3B30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CBA49-8936-487C-9BA8-9C18A00FB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FE9F4-4F95-4CC8-8709-2C78B059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EEBE2-2B2B-45CF-B78B-FF514086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3FF4-4797-4A2E-8280-B14A5479340E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4BE72-A4DA-427C-881F-1ADEA5D3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2B105-4480-49AC-8105-12D1530C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9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EE63-E259-4C70-9F09-07B91251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9F00A-4B32-4F7E-8A7C-34A621A6E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BACAC5-5C7A-46D1-880D-F0895F4A8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E59B1-52D5-441A-AF0D-E10E0384C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59F1FD-7CD9-40C6-A375-F88CC7CA4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19E4CA-A278-41D0-A85E-995C12F3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1CB6C-CFCD-4D70-B6F3-BAE88D9D23ED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98F354-7FEB-4BFC-8DFB-1E730ED0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B25B-DE3F-4D29-B3FE-F9008CFD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DB3D9-D123-470C-8DBA-86AF07B3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DE943C-18B8-4919-82C7-BEED3B57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8D16-B425-4B18-88B6-ACE0EA0ED955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BD9657-C329-4928-9437-4B32179F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88C017-3593-49E9-B9A7-9F62D3B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3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7FD222-C410-4A8C-A4F8-07A3AD77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6879-257C-4459-AA11-3BAD942BCE20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55C089-7DC4-4D17-8741-4EB33182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810F2-F652-47C2-B43A-51147C56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7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1F5EF-8631-4554-BC6A-821208C4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C7E0D-9674-44C6-BBA1-8258751E9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4BA3D3-693D-48A2-ADFF-37CF7D7A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E3E99-9E02-42B3-AD5C-6EA8B3B9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080-B7AE-49A7-9C4D-20D9A2EA5EDD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23171-AB6B-4F5B-8A10-FD20B11B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2A025-6971-4804-AA47-B6FC4EC8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5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A92F0-0F6C-4D5E-B7A9-2D7CBE03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8B4F20-D5C0-48FF-A7BD-85EF0E1C4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A26474-69E0-42AA-84C6-1307E7CA9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E106A1-B3D2-48AB-88FB-6470D306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EFD4B-121F-445A-833F-6F0040BDF92D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7880FE-B494-406E-9202-AB01B5A8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CB147D-1AA1-4CBE-8174-36AC7901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1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2A1EE0-D0E0-40F4-B5A3-30F01DC8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2F1D7-FDD1-47E9-A23A-C15EC9239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BA9A5-A958-4046-9AB2-B33D1C597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D1C2-64ED-4916-A27F-7C8ACB1BDE1D}" type="datetime1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1F8FA-500C-4CF9-801C-411B01FA4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E746F-D10E-41BD-96D4-EF2A6EBE1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6EC9-89D0-4FC2-B3A6-1303A28A4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4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3517287" cy="685800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5400000">
            <a:off x="3491925" y="3015654"/>
            <a:ext cx="367750" cy="317026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0ADA2-A6FC-4136-8693-44B7EECFB926}"/>
              </a:ext>
            </a:extLst>
          </p:cNvPr>
          <p:cNvSpPr txBox="1"/>
          <p:nvPr/>
        </p:nvSpPr>
        <p:spPr>
          <a:xfrm>
            <a:off x="3959412" y="2754956"/>
            <a:ext cx="7927788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235884"/>
                </a:solidFill>
              </a:rPr>
              <a:t>‘</a:t>
            </a:r>
            <a:r>
              <a:rPr lang="ko-KR" altLang="en-US" sz="3200" b="1" dirty="0">
                <a:solidFill>
                  <a:srgbClr val="235884"/>
                </a:solidFill>
              </a:rPr>
              <a:t>관리해조</a:t>
            </a:r>
            <a:r>
              <a:rPr lang="en-US" altLang="ko-KR" sz="3200" b="1" dirty="0">
                <a:solidFill>
                  <a:srgbClr val="235884"/>
                </a:solidFill>
              </a:rPr>
              <a:t>’ </a:t>
            </a:r>
            <a:r>
              <a:rPr lang="ko-KR" altLang="en-US" sz="3200" b="1" dirty="0">
                <a:solidFill>
                  <a:srgbClr val="235884"/>
                </a:solidFill>
              </a:rPr>
              <a:t>학습 관리 시스템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1C4CB-B4A1-4CE7-A101-708FA115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110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’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D5D8D-B49F-452D-823C-9A0A69C46411}"/>
              </a:ext>
            </a:extLst>
          </p:cNvPr>
          <p:cNvSpPr txBox="1"/>
          <p:nvPr/>
        </p:nvSpPr>
        <p:spPr>
          <a:xfrm>
            <a:off x="6931541" y="4961030"/>
            <a:ext cx="495565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배은형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김종학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강세훈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이찬혁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변창규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59C111-DCE9-4AFF-8A01-0BE159089222}"/>
              </a:ext>
            </a:extLst>
          </p:cNvPr>
          <p:cNvGrpSpPr/>
          <p:nvPr/>
        </p:nvGrpSpPr>
        <p:grpSpPr>
          <a:xfrm>
            <a:off x="1018883" y="2449398"/>
            <a:ext cx="1479518" cy="1479518"/>
            <a:chOff x="1018883" y="2449398"/>
            <a:chExt cx="1479518" cy="1479518"/>
          </a:xfrm>
        </p:grpSpPr>
        <p:sp>
          <p:nvSpPr>
            <p:cNvPr id="11" name="타원 10"/>
            <p:cNvSpPr/>
            <p:nvPr/>
          </p:nvSpPr>
          <p:spPr>
            <a:xfrm>
              <a:off x="1018883" y="2449398"/>
              <a:ext cx="1479518" cy="1479518"/>
            </a:xfrm>
            <a:prstGeom prst="ellipse">
              <a:avLst/>
            </a:prstGeom>
            <a:solidFill>
              <a:srgbClr val="23588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141408" y="2571923"/>
              <a:ext cx="1234468" cy="1234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90B7C93-DDEB-4723-9149-F41BBF347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30" b="96040" l="4980" r="94024">
                          <a14:foregroundMark x1="30876" y1="45050" x2="30876" y2="45050"/>
                          <a14:foregroundMark x1="46813" y1="16172" x2="46813" y2="16172"/>
                          <a14:foregroundMark x1="49602" y1="4455" x2="49602" y2="4455"/>
                          <a14:foregroundMark x1="80677" y1="17327" x2="80677" y2="17327"/>
                          <a14:foregroundMark x1="52789" y1="38284" x2="52789" y2="38284"/>
                          <a14:foregroundMark x1="46016" y1="39274" x2="46016" y2="39274"/>
                          <a14:foregroundMark x1="48207" y1="48185" x2="48207" y2="48185"/>
                          <a14:foregroundMark x1="53187" y1="57756" x2="53187" y2="57756"/>
                          <a14:foregroundMark x1="77888" y1="38779" x2="77888" y2="38779"/>
                          <a14:foregroundMark x1="90438" y1="34323" x2="90438" y2="34323"/>
                          <a14:foregroundMark x1="94024" y1="41584" x2="94024" y2="41584"/>
                          <a14:foregroundMark x1="90438" y1="50495" x2="90438" y2="50495"/>
                          <a14:foregroundMark x1="76693" y1="68812" x2="76693" y2="68812"/>
                          <a14:foregroundMark x1="69323" y1="68812" x2="69323" y2="68812"/>
                          <a14:foregroundMark x1="60558" y1="68977" x2="60558" y2="68977"/>
                          <a14:foregroundMark x1="53187" y1="69637" x2="53187" y2="69637"/>
                          <a14:foregroundMark x1="46016" y1="69472" x2="46016" y2="69472"/>
                          <a14:foregroundMark x1="36255" y1="69472" x2="36255" y2="69472"/>
                          <a14:foregroundMark x1="29084" y1="69637" x2="29084" y2="69637"/>
                          <a14:foregroundMark x1="21912" y1="69142" x2="21912" y2="69142"/>
                          <a14:foregroundMark x1="8964" y1="34323" x2="8964" y2="34323"/>
                          <a14:foregroundMark x1="5179" y1="42409" x2="5179" y2="42409"/>
                          <a14:foregroundMark x1="8964" y1="50660" x2="8964" y2="50660"/>
                          <a14:foregroundMark x1="21116" y1="83333" x2="21116" y2="83333"/>
                          <a14:foregroundMark x1="15737" y1="89604" x2="15737" y2="89604"/>
                          <a14:foregroundMark x1="14542" y1="96040" x2="14542" y2="96040"/>
                          <a14:foregroundMark x1="25896" y1="87789" x2="25896" y2="87789"/>
                          <a14:foregroundMark x1="39841" y1="83498" x2="39841" y2="83498"/>
                          <a14:foregroundMark x1="45418" y1="84653" x2="45418" y2="84653"/>
                          <a14:foregroundMark x1="55578" y1="84488" x2="55578" y2="84488"/>
                          <a14:foregroundMark x1="55976" y1="86799" x2="55976" y2="86799"/>
                          <a14:foregroundMark x1="62749" y1="88944" x2="62749" y2="88944"/>
                          <a14:foregroundMark x1="78884" y1="83333" x2="78884" y2="83333"/>
                          <a14:foregroundMark x1="79482" y1="93729" x2="79482" y2="937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36461" y="2642893"/>
              <a:ext cx="868259" cy="104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28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95E35A4D-1F77-48C3-8F9E-456B3007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237211"/>
            <a:ext cx="7143750" cy="2552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5319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메인 페이지의 구조 </a:t>
            </a:r>
            <a:r>
              <a:rPr lang="en-US" altLang="ko-KR" dirty="0"/>
              <a:t>(</a:t>
            </a:r>
            <a:r>
              <a:rPr lang="ko-KR" altLang="en-US" dirty="0"/>
              <a:t>시간 측정 및 그래프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409F2E-700D-4982-BF12-150628D7C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67" y="1522483"/>
            <a:ext cx="10483051" cy="8364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79327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0D4C730-D8BA-4F42-B9DC-FB96F937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9" y="2168713"/>
            <a:ext cx="6072554" cy="443343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5319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메인 페이지의 구조 </a:t>
            </a:r>
            <a:r>
              <a:rPr lang="en-US" altLang="ko-KR" dirty="0"/>
              <a:t>(</a:t>
            </a:r>
            <a:r>
              <a:rPr lang="ko-KR" altLang="en-US" dirty="0"/>
              <a:t>시간 측정 및 그래프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3DC9A8-858E-44DE-82E7-286C24CB228D}"/>
              </a:ext>
            </a:extLst>
          </p:cNvPr>
          <p:cNvGrpSpPr/>
          <p:nvPr/>
        </p:nvGrpSpPr>
        <p:grpSpPr>
          <a:xfrm>
            <a:off x="6828141" y="2415107"/>
            <a:ext cx="4895850" cy="2009775"/>
            <a:chOff x="7118863" y="1930395"/>
            <a:chExt cx="4895850" cy="20097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1F91C6-D52B-4287-9F01-EB83F2F5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8863" y="1930395"/>
              <a:ext cx="4895850" cy="20097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3267F8A-6D63-43D7-9347-577304C0297A}"/>
                </a:ext>
              </a:extLst>
            </p:cNvPr>
            <p:cNvCxnSpPr/>
            <p:nvPr/>
          </p:nvCxnSpPr>
          <p:spPr>
            <a:xfrm>
              <a:off x="7273569" y="3940170"/>
              <a:ext cx="4471391" cy="0"/>
            </a:xfrm>
            <a:prstGeom prst="line">
              <a:avLst/>
            </a:prstGeom>
            <a:ln w="952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E409F2E-700D-4982-BF12-150628D7C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67" y="1522483"/>
            <a:ext cx="10483051" cy="8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1. </a:t>
            </a:r>
            <a:r>
              <a:rPr lang="ko-KR" altLang="en-US" dirty="0"/>
              <a:t>스톱워치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1)</a:t>
            </a:r>
            <a:r>
              <a:rPr lang="ko-KR" altLang="en-US" dirty="0"/>
              <a:t>스톱워치 기능의 조건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28D457-7565-4523-A6FE-25A86DFB3682}"/>
              </a:ext>
            </a:extLst>
          </p:cNvPr>
          <p:cNvGrpSpPr/>
          <p:nvPr/>
        </p:nvGrpSpPr>
        <p:grpSpPr>
          <a:xfrm>
            <a:off x="325275" y="2304382"/>
            <a:ext cx="11555935" cy="2579944"/>
            <a:chOff x="318032" y="2183719"/>
            <a:chExt cx="11555935" cy="2579944"/>
          </a:xfrm>
        </p:grpSpPr>
        <p:pic>
          <p:nvPicPr>
            <p:cNvPr id="25" name="그림 24" descr="표지판, 사람들, 걸린, 오렌지이(가) 표시된 사진&#10;&#10;자동 생성된 설명">
              <a:extLst>
                <a:ext uri="{FF2B5EF4-FFF2-40B4-BE49-F238E27FC236}">
                  <a16:creationId xmlns:a16="http://schemas.microsoft.com/office/drawing/2014/main" id="{3BACB021-61A1-4215-9AFE-E787C61F7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580" y="2323183"/>
              <a:ext cx="1872208" cy="2193734"/>
            </a:xfrm>
            <a:prstGeom prst="rect">
              <a:avLst/>
            </a:prstGeom>
          </p:spPr>
        </p:pic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DCB006E7-059F-4B5A-89E5-73E47F9E3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7103" y="2238539"/>
              <a:ext cx="2337381" cy="21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6EB574E-F829-4E47-AA34-C10F500D2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5618" y="2183719"/>
              <a:ext cx="3128349" cy="257994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E1BB81-85C1-48F0-9C1E-D7D1A0140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483" y="2765092"/>
              <a:ext cx="2162175" cy="1362075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077029-A30B-4D6E-B243-7F00582F459F}"/>
                </a:ext>
              </a:extLst>
            </p:cNvPr>
            <p:cNvSpPr/>
            <p:nvPr/>
          </p:nvSpPr>
          <p:spPr>
            <a:xfrm>
              <a:off x="568617" y="2768774"/>
              <a:ext cx="2192245" cy="1328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D1A35F1-1911-4A3D-A89D-0C7DDB22246A}"/>
                </a:ext>
              </a:extLst>
            </p:cNvPr>
            <p:cNvCxnSpPr/>
            <p:nvPr/>
          </p:nvCxnSpPr>
          <p:spPr>
            <a:xfrm flipV="1">
              <a:off x="318032" y="2599962"/>
              <a:ext cx="2771335" cy="163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363BC69-5CC7-4060-AEF1-67883DEAFA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032" y="2599962"/>
              <a:ext cx="2771335" cy="16610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C7B06C6-69FC-448F-A5D0-A21B40722862}"/>
                </a:ext>
              </a:extLst>
            </p:cNvPr>
            <p:cNvCxnSpPr>
              <a:cxnSpLocks/>
            </p:cNvCxnSpPr>
            <p:nvPr/>
          </p:nvCxnSpPr>
          <p:spPr>
            <a:xfrm>
              <a:off x="2817670" y="3764377"/>
              <a:ext cx="512026" cy="2642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75EEF88-2080-45F5-A7DE-018CA4D678AD}"/>
                </a:ext>
              </a:extLst>
            </p:cNvPr>
            <p:cNvSpPr/>
            <p:nvPr/>
          </p:nvSpPr>
          <p:spPr>
            <a:xfrm rot="5400000">
              <a:off x="3382049" y="4027620"/>
              <a:ext cx="396240" cy="335426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FB04265-490E-4F51-AA4A-AB1E88A64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5788" y="3220902"/>
              <a:ext cx="1008755" cy="9744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992B481-63C2-4B94-87B4-C4808D2BF1A0}"/>
                </a:ext>
              </a:extLst>
            </p:cNvPr>
            <p:cNvSpPr/>
            <p:nvPr/>
          </p:nvSpPr>
          <p:spPr>
            <a:xfrm>
              <a:off x="6217084" y="2909451"/>
              <a:ext cx="1458351" cy="469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E5CFB31-D165-4C7D-9CE5-01D0E3A1CB51}"/>
                </a:ext>
              </a:extLst>
            </p:cNvPr>
            <p:cNvCxnSpPr/>
            <p:nvPr/>
          </p:nvCxnSpPr>
          <p:spPr>
            <a:xfrm>
              <a:off x="7787976" y="3106399"/>
              <a:ext cx="1294228" cy="2290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9D3419-496C-4035-99BA-FEB8B0DC0F58}"/>
                </a:ext>
              </a:extLst>
            </p:cNvPr>
            <p:cNvSpPr/>
            <p:nvPr/>
          </p:nvSpPr>
          <p:spPr>
            <a:xfrm>
              <a:off x="9194745" y="2765092"/>
              <a:ext cx="1097280" cy="19985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B9FBDD-367C-495E-900C-E542A3777741}"/>
              </a:ext>
            </a:extLst>
          </p:cNvPr>
          <p:cNvSpPr/>
          <p:nvPr/>
        </p:nvSpPr>
        <p:spPr>
          <a:xfrm>
            <a:off x="279277" y="2236112"/>
            <a:ext cx="2879314" cy="269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CAB7F-2D54-46D5-AFFC-E97BC7EED5BE}"/>
              </a:ext>
            </a:extLst>
          </p:cNvPr>
          <p:cNvSpPr txBox="1"/>
          <p:nvPr/>
        </p:nvSpPr>
        <p:spPr>
          <a:xfrm>
            <a:off x="666689" y="502370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스톱워치의 조건</a:t>
            </a:r>
          </a:p>
        </p:txBody>
      </p:sp>
    </p:spTree>
    <p:extLst>
      <p:ext uri="{BB962C8B-B14F-4D97-AF65-F5344CB8AC3E}">
        <p14:creationId xmlns:p14="http://schemas.microsoft.com/office/powerpoint/2010/main" val="195030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1) </a:t>
            </a:r>
            <a:r>
              <a:rPr lang="ko-KR" altLang="en-US" dirty="0"/>
              <a:t>타이머 기능의 조건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3A7605-4CF9-4D7B-AFD1-3EA2E8EB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14" y="2651913"/>
            <a:ext cx="2484127" cy="1726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D82B40-39E6-4532-84A2-61E05214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85" y="2713992"/>
            <a:ext cx="2276928" cy="155789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6D281BE-ACB0-4876-8047-8B47EB7A31F2}"/>
              </a:ext>
            </a:extLst>
          </p:cNvPr>
          <p:cNvGrpSpPr/>
          <p:nvPr/>
        </p:nvGrpSpPr>
        <p:grpSpPr>
          <a:xfrm>
            <a:off x="6635666" y="2685104"/>
            <a:ext cx="1566435" cy="1847162"/>
            <a:chOff x="2945298" y="2618808"/>
            <a:chExt cx="1566435" cy="1847162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5754E15E-444B-4220-B3C3-959866E90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32"/>
            <a:stretch/>
          </p:blipFill>
          <p:spPr bwMode="auto">
            <a:xfrm>
              <a:off x="2945298" y="2618808"/>
              <a:ext cx="1566435" cy="184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D6E27C-9B02-4F6D-BE2D-E8FBDC5F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382" y="3224330"/>
              <a:ext cx="1228725" cy="4095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6DE718A-4709-4474-AFEC-112A58D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7758" y="3222564"/>
              <a:ext cx="1323975" cy="8191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4B62C0-9FA7-406D-AC9F-9E7D5BCC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7756" y="3220512"/>
              <a:ext cx="1228725" cy="40957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AF2A6F0-F09B-469E-B37B-7E040D570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687" y="3170402"/>
            <a:ext cx="2739167" cy="8182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3C1C665-1B7D-4A09-AAAA-AAACE7BA4213}"/>
              </a:ext>
            </a:extLst>
          </p:cNvPr>
          <p:cNvSpPr/>
          <p:nvPr/>
        </p:nvSpPr>
        <p:spPr>
          <a:xfrm>
            <a:off x="6225653" y="3331258"/>
            <a:ext cx="382041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4AD8BAC-6F51-49D5-957E-11D78625B5E1}"/>
              </a:ext>
            </a:extLst>
          </p:cNvPr>
          <p:cNvSpPr/>
          <p:nvPr/>
        </p:nvSpPr>
        <p:spPr>
          <a:xfrm>
            <a:off x="8314202" y="3332480"/>
            <a:ext cx="382041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F7F15-F0E1-4666-BF8B-5217C3FCA011}"/>
              </a:ext>
            </a:extLst>
          </p:cNvPr>
          <p:cNvSpPr/>
          <p:nvPr/>
        </p:nvSpPr>
        <p:spPr>
          <a:xfrm>
            <a:off x="461467" y="2276313"/>
            <a:ext cx="2646879" cy="269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854F2F-11B0-4B16-9BB8-FD6DFCF580D1}"/>
              </a:ext>
            </a:extLst>
          </p:cNvPr>
          <p:cNvSpPr txBox="1"/>
          <p:nvPr/>
        </p:nvSpPr>
        <p:spPr>
          <a:xfrm>
            <a:off x="979207" y="502370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타이머의 </a:t>
            </a:r>
            <a:r>
              <a:rPr lang="ko-KR" altLang="en-US" b="1" dirty="0">
                <a:solidFill>
                  <a:srgbClr val="FF0000"/>
                </a:solidFill>
              </a:rPr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1556614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2) </a:t>
            </a:r>
            <a:r>
              <a:rPr lang="ko-KR" altLang="en-US" dirty="0"/>
              <a:t>타이머 기능을 시작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642701-61BB-4D6C-9087-7A51FCF2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9" y="2211120"/>
            <a:ext cx="2381250" cy="2943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B67E52-C74C-45EE-AEE6-5F09CAAC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22" y="2376487"/>
            <a:ext cx="2581275" cy="21050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C2B182-BA51-4871-9097-7FCDC9046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710" y="2376487"/>
            <a:ext cx="3657600" cy="2428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D8C54B-F0BA-4378-AFF0-9EF1039D24D2}"/>
              </a:ext>
            </a:extLst>
          </p:cNvPr>
          <p:cNvSpPr txBox="1"/>
          <p:nvPr/>
        </p:nvSpPr>
        <p:spPr>
          <a:xfrm>
            <a:off x="3428233" y="3235870"/>
            <a:ext cx="51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&amp;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C7E8C-5C18-405E-A12D-B9746986FB33}"/>
              </a:ext>
            </a:extLst>
          </p:cNvPr>
          <p:cNvSpPr txBox="1"/>
          <p:nvPr/>
        </p:nvSpPr>
        <p:spPr>
          <a:xfrm>
            <a:off x="7035506" y="3235870"/>
            <a:ext cx="51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&amp;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21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3 - 1) </a:t>
            </a:r>
            <a:r>
              <a:rPr lang="ko-KR" altLang="en-US" dirty="0"/>
              <a:t>시작 후 중간에 저장하는 경우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53175B-8BE1-4DDD-92B3-7BB890FF5F37}"/>
              </a:ext>
            </a:extLst>
          </p:cNvPr>
          <p:cNvGrpSpPr/>
          <p:nvPr/>
        </p:nvGrpSpPr>
        <p:grpSpPr>
          <a:xfrm>
            <a:off x="1332547" y="2147504"/>
            <a:ext cx="3696115" cy="4201110"/>
            <a:chOff x="1109027" y="2304337"/>
            <a:chExt cx="3696115" cy="42011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20B3004-CF16-4A6C-A420-3EE28110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027" y="2316087"/>
              <a:ext cx="1481773" cy="18507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1D1B68-EDB0-4B14-98EC-88D26221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0863" y="2304337"/>
              <a:ext cx="2134279" cy="16741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1A8B1C-B122-40AD-98EF-B12BA4C14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9027" y="4200397"/>
              <a:ext cx="3486150" cy="2305050"/>
            </a:xfrm>
            <a:prstGeom prst="rect">
              <a:avLst/>
            </a:prstGeom>
          </p:spPr>
        </p:pic>
      </p:grpSp>
      <p:pic>
        <p:nvPicPr>
          <p:cNvPr id="22" name="Picture 4" descr="C:\Users\admin\Desktop\메인 캡쳐\11. 공부시간 전송 얼랏.PNG">
            <a:extLst>
              <a:ext uri="{FF2B5EF4-FFF2-40B4-BE49-F238E27FC236}">
                <a16:creationId xmlns:a16="http://schemas.microsoft.com/office/drawing/2014/main" id="{B1BC95F2-2E69-4EAF-9EE3-C9039B35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98" y="2553860"/>
            <a:ext cx="3104700" cy="7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8FC384-CCAC-4B09-B5A5-08F8AE1C7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598" y="4728708"/>
            <a:ext cx="3181350" cy="53340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BDC1275-F169-4913-9CF7-BAB6ADC9BC34}"/>
              </a:ext>
            </a:extLst>
          </p:cNvPr>
          <p:cNvSpPr/>
          <p:nvPr/>
        </p:nvSpPr>
        <p:spPr>
          <a:xfrm rot="19811027">
            <a:off x="5258230" y="3111521"/>
            <a:ext cx="1097513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EEDA79-4B74-4FDA-A721-A5D5F0292E25}"/>
              </a:ext>
            </a:extLst>
          </p:cNvPr>
          <p:cNvSpPr/>
          <p:nvPr/>
        </p:nvSpPr>
        <p:spPr>
          <a:xfrm rot="5400000">
            <a:off x="7853783" y="3781944"/>
            <a:ext cx="762330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475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3 - 2) </a:t>
            </a:r>
            <a:r>
              <a:rPr lang="ko-KR" altLang="en-US" dirty="0"/>
              <a:t>시작 후 중간에 시간을 추가하는 경우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D278C0-6469-4339-980D-07061BE1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9" y="4499277"/>
            <a:ext cx="2326994" cy="18001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C85C03-0A5F-4E78-AA0C-0500C333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59" y="2128177"/>
            <a:ext cx="1689523" cy="22165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9EE545-1CD8-4C4F-969C-EBAD9C76A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239" y="3452732"/>
            <a:ext cx="3659616" cy="10465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C10E99-7CD4-4DB6-A9D2-B923173A2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022" y="2947304"/>
            <a:ext cx="1685925" cy="2057400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75EAA8-6CA3-44AC-BF8B-48701FDC8EEC}"/>
              </a:ext>
            </a:extLst>
          </p:cNvPr>
          <p:cNvSpPr/>
          <p:nvPr/>
        </p:nvSpPr>
        <p:spPr>
          <a:xfrm>
            <a:off x="3414773" y="3549484"/>
            <a:ext cx="554447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147A0AE-6771-4BA5-90F5-EECD5AAE389F}"/>
              </a:ext>
            </a:extLst>
          </p:cNvPr>
          <p:cNvSpPr/>
          <p:nvPr/>
        </p:nvSpPr>
        <p:spPr>
          <a:xfrm>
            <a:off x="8009894" y="3549484"/>
            <a:ext cx="554447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4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3 - 3) </a:t>
            </a:r>
            <a:r>
              <a:rPr lang="ko-KR" altLang="en-US" dirty="0"/>
              <a:t>시작 후 </a:t>
            </a:r>
            <a:r>
              <a:rPr lang="en-US" altLang="ko-KR" dirty="0"/>
              <a:t>5</a:t>
            </a:r>
            <a:r>
              <a:rPr lang="ko-KR" altLang="en-US" dirty="0"/>
              <a:t>분 남은 경우 알람이 뜸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DE5AC-2E89-4F3F-BC9F-0571D6ECED89}"/>
              </a:ext>
            </a:extLst>
          </p:cNvPr>
          <p:cNvGrpSpPr/>
          <p:nvPr/>
        </p:nvGrpSpPr>
        <p:grpSpPr>
          <a:xfrm>
            <a:off x="958651" y="2214572"/>
            <a:ext cx="2440659" cy="3727551"/>
            <a:chOff x="439623" y="2250018"/>
            <a:chExt cx="2440659" cy="372755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1D8A5-688D-48B3-AE86-7CBDF8A1E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1601"/>
            <a:stretch/>
          </p:blipFill>
          <p:spPr>
            <a:xfrm>
              <a:off x="903939" y="4268007"/>
              <a:ext cx="1943984" cy="170956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1D04DB-4A30-4082-89B5-17DEF877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623" y="2250018"/>
              <a:ext cx="2440659" cy="193145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1E80267-C46A-462A-8874-9A98229F75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31"/>
          <a:stretch/>
        </p:blipFill>
        <p:spPr>
          <a:xfrm>
            <a:off x="4279673" y="3429000"/>
            <a:ext cx="3779520" cy="10701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9E574DD-2493-47CC-AE6D-7DB221E37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915" y="2493860"/>
            <a:ext cx="2428875" cy="3048000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2E1F8A2-089E-4253-B3C6-1CF2017BE29B}"/>
              </a:ext>
            </a:extLst>
          </p:cNvPr>
          <p:cNvSpPr/>
          <p:nvPr/>
        </p:nvSpPr>
        <p:spPr>
          <a:xfrm>
            <a:off x="3499333" y="3624173"/>
            <a:ext cx="575063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CDB92C4-6AF6-4CBA-A42C-E3ACE556C553}"/>
              </a:ext>
            </a:extLst>
          </p:cNvPr>
          <p:cNvSpPr/>
          <p:nvPr/>
        </p:nvSpPr>
        <p:spPr>
          <a:xfrm>
            <a:off x="8323853" y="3622789"/>
            <a:ext cx="575063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7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3 – 4) </a:t>
            </a:r>
            <a:r>
              <a:rPr lang="ko-KR" altLang="en-US" dirty="0"/>
              <a:t>목표시간을 달성한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BDD6E7-BF0B-4FF0-9587-EACF5AEE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4"/>
          <a:stretch/>
        </p:blipFill>
        <p:spPr>
          <a:xfrm>
            <a:off x="4095598" y="2936568"/>
            <a:ext cx="4428160" cy="128846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446C11-97E6-46B2-B2FB-ACF0FDDD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554" y="2382575"/>
            <a:ext cx="2314575" cy="2990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24C26E-12F6-4EBE-9DF5-D0FF69FF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03" y="2413666"/>
            <a:ext cx="2419350" cy="29622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56C4ADC-1309-46AA-BDC9-90502FDDF599}"/>
              </a:ext>
            </a:extLst>
          </p:cNvPr>
          <p:cNvSpPr/>
          <p:nvPr/>
        </p:nvSpPr>
        <p:spPr>
          <a:xfrm>
            <a:off x="3111979" y="3319179"/>
            <a:ext cx="575063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89119A0-D61A-4BC9-AACD-0B9C2FDA54AF}"/>
              </a:ext>
            </a:extLst>
          </p:cNvPr>
          <p:cNvSpPr/>
          <p:nvPr/>
        </p:nvSpPr>
        <p:spPr>
          <a:xfrm>
            <a:off x="8932315" y="3290674"/>
            <a:ext cx="575063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3887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3 - 5)</a:t>
            </a:r>
            <a:r>
              <a:rPr lang="ko-KR" altLang="en-US" dirty="0"/>
              <a:t> 달성도에 따라 달라지는 해석</a:t>
            </a:r>
          </a:p>
        </p:txBody>
      </p:sp>
      <p:pic>
        <p:nvPicPr>
          <p:cNvPr id="20" name="Picture 2" descr="C:\Users\admin\Desktop\메인 캡쳐\28. 100퍼센트 달성.PNG">
            <a:extLst>
              <a:ext uri="{FF2B5EF4-FFF2-40B4-BE49-F238E27FC236}">
                <a16:creationId xmlns:a16="http://schemas.microsoft.com/office/drawing/2014/main" id="{8FA40E18-FC6D-49BA-A907-6A34528E0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9" y="2150972"/>
            <a:ext cx="2463161" cy="41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A3E295-E374-424D-83C8-3E37965A138F}"/>
              </a:ext>
            </a:extLst>
          </p:cNvPr>
          <p:cNvSpPr/>
          <p:nvPr/>
        </p:nvSpPr>
        <p:spPr>
          <a:xfrm>
            <a:off x="1357641" y="4135286"/>
            <a:ext cx="1893560" cy="1081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3" descr="C:\Users\admin\Desktop\메인 캡쳐\23. 0부터 30퍼센트 진행 코멘트.PNG">
            <a:extLst>
              <a:ext uri="{FF2B5EF4-FFF2-40B4-BE49-F238E27FC236}">
                <a16:creationId xmlns:a16="http://schemas.microsoft.com/office/drawing/2014/main" id="{4A32AE66-3257-47B0-B78C-45598ADAB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55"/>
          <a:stretch/>
        </p:blipFill>
        <p:spPr bwMode="auto">
          <a:xfrm>
            <a:off x="4846653" y="2562662"/>
            <a:ext cx="6112794" cy="3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dmin\Desktop\메인 캡쳐\25. 30부터 60까지 진행 코멘트.PNG">
            <a:extLst>
              <a:ext uri="{FF2B5EF4-FFF2-40B4-BE49-F238E27FC236}">
                <a16:creationId xmlns:a16="http://schemas.microsoft.com/office/drawing/2014/main" id="{19AEEAE8-0BA0-43E7-B2B1-863F3FD6B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92"/>
          <a:stretch/>
        </p:blipFill>
        <p:spPr bwMode="auto">
          <a:xfrm>
            <a:off x="4868951" y="3186075"/>
            <a:ext cx="6090496" cy="3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admin\Desktop\메인 캡쳐\27. 60부터 100미만까지 진행 코멘트.PNG">
            <a:extLst>
              <a:ext uri="{FF2B5EF4-FFF2-40B4-BE49-F238E27FC236}">
                <a16:creationId xmlns:a16="http://schemas.microsoft.com/office/drawing/2014/main" id="{B169EAF5-7677-4AA1-8CCB-BEE946951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61"/>
          <a:stretch/>
        </p:blipFill>
        <p:spPr bwMode="auto">
          <a:xfrm>
            <a:off x="4904880" y="3809487"/>
            <a:ext cx="6018638" cy="4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admin\Desktop\메인 캡쳐\29. 100퍼센트 달성 코멘트.PNG">
            <a:extLst>
              <a:ext uri="{FF2B5EF4-FFF2-40B4-BE49-F238E27FC236}">
                <a16:creationId xmlns:a16="http://schemas.microsoft.com/office/drawing/2014/main" id="{053F93CA-C354-425F-A4CA-EB8E782C1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07"/>
          <a:stretch/>
        </p:blipFill>
        <p:spPr bwMode="auto">
          <a:xfrm>
            <a:off x="4881341" y="4461868"/>
            <a:ext cx="6078106" cy="3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173CE4-C637-4DAC-B079-E4DB062467D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251201" y="3839754"/>
            <a:ext cx="1476648" cy="8361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E86FFC-6645-430F-9BB2-F27C2A1C6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AFA725-55D7-4CA5-8F2F-BD4ADA26A261}"/>
              </a:ext>
            </a:extLst>
          </p:cNvPr>
          <p:cNvCxnSpPr>
            <a:cxnSpLocks/>
          </p:cNvCxnSpPr>
          <p:nvPr/>
        </p:nvCxnSpPr>
        <p:spPr>
          <a:xfrm>
            <a:off x="6092413" y="1874487"/>
            <a:ext cx="0" cy="367331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06F2D0-8EF2-4320-8B73-FEA8E97DD778}"/>
              </a:ext>
            </a:extLst>
          </p:cNvPr>
          <p:cNvSpPr txBox="1"/>
          <p:nvPr/>
        </p:nvSpPr>
        <p:spPr>
          <a:xfrm>
            <a:off x="4084322" y="1837268"/>
            <a:ext cx="2008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02060"/>
                </a:solidFill>
                <a:latin typeface="Algerian" panose="04020705040A02060702" pitchFamily="82" charset="0"/>
                <a:ea typeface="KoPub돋움체 Medium" panose="00000600000000000000" pitchFamily="2" charset="-127"/>
              </a:rPr>
              <a:t>CONTENT</a:t>
            </a:r>
            <a:endParaRPr lang="ko-KR" altLang="en-US" sz="3000" dirty="0">
              <a:solidFill>
                <a:srgbClr val="002060"/>
              </a:solidFill>
              <a:latin typeface="Algerian" panose="04020705040A02060702" pitchFamily="82" charset="0"/>
              <a:ea typeface="KoPub돋움체 Medium" panose="000006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BB67B-6A19-468F-A6C5-EFE4F0882EA2}"/>
              </a:ext>
            </a:extLst>
          </p:cNvPr>
          <p:cNvSpPr txBox="1"/>
          <p:nvPr/>
        </p:nvSpPr>
        <p:spPr>
          <a:xfrm>
            <a:off x="6199990" y="1837268"/>
            <a:ext cx="25280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1.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프로젝트 개요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2.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로그인 </a:t>
            </a:r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/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회원가입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3.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메인 페이지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sz="900" b="1" dirty="0">
                <a:solidFill>
                  <a:srgbClr val="235884"/>
                </a:solidFill>
                <a:ea typeface="08서울남산체 EB" panose="02020603020101020101"/>
              </a:rPr>
              <a:t>      </a:t>
            </a:r>
            <a:r>
              <a:rPr lang="en-US" altLang="ko-KR" sz="1100" b="1" dirty="0">
                <a:solidFill>
                  <a:srgbClr val="235884"/>
                </a:solidFill>
                <a:ea typeface="08서울남산체 EB" panose="02020603020101020101"/>
              </a:rPr>
              <a:t>(Timer/List)</a:t>
            </a:r>
          </a:p>
          <a:p>
            <a:endParaRPr lang="en-US" altLang="ko-KR" sz="900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4.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공지 게시판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5.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채팅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6.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기타 기능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r>
              <a:rPr lang="en-US" altLang="ko-KR" b="1" dirty="0">
                <a:solidFill>
                  <a:srgbClr val="235884"/>
                </a:solidFill>
                <a:ea typeface="08서울남산체 EB" panose="02020603020101020101"/>
              </a:rPr>
              <a:t>7. </a:t>
            </a:r>
            <a:r>
              <a:rPr lang="ko-KR" altLang="en-US" b="1" dirty="0">
                <a:solidFill>
                  <a:srgbClr val="235884"/>
                </a:solidFill>
                <a:ea typeface="08서울남산체 EB" panose="02020603020101020101"/>
              </a:rPr>
              <a:t>프로젝트를 마치며</a:t>
            </a:r>
            <a:endParaRPr lang="en-US" altLang="ko-KR" b="1" dirty="0">
              <a:solidFill>
                <a:srgbClr val="235884"/>
              </a:solidFill>
              <a:ea typeface="08서울남산체 EB" panose="02020603020101020101"/>
            </a:endParaRPr>
          </a:p>
          <a:p>
            <a:endParaRPr lang="en-US" altLang="ko-KR" sz="900" b="1" dirty="0">
              <a:solidFill>
                <a:srgbClr val="235884"/>
              </a:solidFill>
            </a:endParaRPr>
          </a:p>
          <a:p>
            <a:endParaRPr lang="en-US" altLang="ko-KR" sz="900" b="1" dirty="0">
              <a:solidFill>
                <a:srgbClr val="235884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D6AD1E-9B14-4647-B7F4-A79CD0C2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1857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’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8D964-3E5D-45F9-B672-E88A2D4E5D83}"/>
              </a:ext>
            </a:extLst>
          </p:cNvPr>
          <p:cNvSpPr txBox="1"/>
          <p:nvPr/>
        </p:nvSpPr>
        <p:spPr>
          <a:xfrm>
            <a:off x="85036" y="130757"/>
            <a:ext cx="53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목차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470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타이머 </a:t>
            </a:r>
            <a:r>
              <a:rPr lang="en-US" altLang="ko-KR" dirty="0"/>
              <a:t>– 2. </a:t>
            </a:r>
            <a:r>
              <a:rPr lang="ko-KR" altLang="en-US" dirty="0"/>
              <a:t>타이머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72872-946B-46DD-83C1-EBDA9C57A94A}"/>
              </a:ext>
            </a:extLst>
          </p:cNvPr>
          <p:cNvSpPr txBox="1"/>
          <p:nvPr/>
        </p:nvSpPr>
        <p:spPr>
          <a:xfrm>
            <a:off x="711762" y="1573565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4) DB</a:t>
            </a:r>
            <a:r>
              <a:rPr lang="ko-KR" altLang="en-US" dirty="0"/>
              <a:t>에 공부한 시간 저장하기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462F55-5C99-4DD5-B033-51DE21AF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8" y="2055416"/>
            <a:ext cx="5751071" cy="41812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FBCC10-96E7-44D0-8261-9DD4A2E4B58C}"/>
              </a:ext>
            </a:extLst>
          </p:cNvPr>
          <p:cNvSpPr/>
          <p:nvPr/>
        </p:nvSpPr>
        <p:spPr>
          <a:xfrm>
            <a:off x="2164465" y="5800335"/>
            <a:ext cx="520507" cy="23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2CCCF0-1978-4318-AA82-3E3063103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564" y="1588313"/>
            <a:ext cx="4562441" cy="1359025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CDB92C4-6AF6-4CBA-A42C-E3ACE556C553}"/>
              </a:ext>
            </a:extLst>
          </p:cNvPr>
          <p:cNvSpPr/>
          <p:nvPr/>
        </p:nvSpPr>
        <p:spPr>
          <a:xfrm rot="18833351">
            <a:off x="6016765" y="2742912"/>
            <a:ext cx="1106792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435536-2B45-4C6E-8432-A4B0B304C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10" y="4348822"/>
            <a:ext cx="4685095" cy="1111479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28D3A15-FED1-4EEE-90AB-143F0611626E}"/>
              </a:ext>
            </a:extLst>
          </p:cNvPr>
          <p:cNvSpPr/>
          <p:nvPr/>
        </p:nvSpPr>
        <p:spPr>
          <a:xfrm rot="5400000">
            <a:off x="8951363" y="3377241"/>
            <a:ext cx="816188" cy="523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26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메인 페이지의 구조 </a:t>
            </a:r>
            <a:r>
              <a:rPr lang="en-US" altLang="ko-KR" dirty="0"/>
              <a:t>(</a:t>
            </a:r>
            <a:r>
              <a:rPr lang="ko-KR" altLang="en-US" dirty="0"/>
              <a:t>할 일 리스트 측정 및 그래프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F43342-44D7-4060-9309-2203244C162F}"/>
              </a:ext>
            </a:extLst>
          </p:cNvPr>
          <p:cNvGrpSpPr/>
          <p:nvPr/>
        </p:nvGrpSpPr>
        <p:grpSpPr>
          <a:xfrm>
            <a:off x="2424258" y="2475740"/>
            <a:ext cx="7343484" cy="2353003"/>
            <a:chOff x="2572607" y="2420683"/>
            <a:chExt cx="7343484" cy="23530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9E5769-5EE6-46D7-A5EF-95DE2F78D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607" y="2562533"/>
              <a:ext cx="2673953" cy="22111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0E15BC1-3773-48D2-8CB6-056FF2F2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191" y="2420683"/>
              <a:ext cx="3943900" cy="2353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3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62273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D74D1D-9D20-4DC3-8B0F-FB65EE09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" y="4338740"/>
            <a:ext cx="12039600" cy="19526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829481-ACC8-4B84-B56D-7D13BEEEB7FD}"/>
              </a:ext>
            </a:extLst>
          </p:cNvPr>
          <p:cNvGrpSpPr/>
          <p:nvPr/>
        </p:nvGrpSpPr>
        <p:grpSpPr>
          <a:xfrm>
            <a:off x="2053302" y="1712893"/>
            <a:ext cx="2191389" cy="1952626"/>
            <a:chOff x="2053302" y="1609196"/>
            <a:chExt cx="2191389" cy="195262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14E059-6647-4DC9-A9D2-D67B53930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484" y="1609196"/>
              <a:ext cx="2190207" cy="1952626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DFDBB4-5718-47DD-9253-D1149B95DF69}"/>
                </a:ext>
              </a:extLst>
            </p:cNvPr>
            <p:cNvSpPr/>
            <p:nvPr/>
          </p:nvSpPr>
          <p:spPr>
            <a:xfrm>
              <a:off x="2053302" y="1609196"/>
              <a:ext cx="2172535" cy="1467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4C3F01-5AD9-4B9F-808C-26C9E4FC5886}"/>
              </a:ext>
            </a:extLst>
          </p:cNvPr>
          <p:cNvSpPr/>
          <p:nvPr/>
        </p:nvSpPr>
        <p:spPr>
          <a:xfrm>
            <a:off x="2062729" y="3358409"/>
            <a:ext cx="488706" cy="316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B5FFDC-7B1A-46BD-A39C-2191468D6689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 flipV="1">
            <a:off x="4225837" y="2434465"/>
            <a:ext cx="1583144" cy="12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B53FB4-2409-4EC3-BB0E-6CDD858CEA91}"/>
              </a:ext>
            </a:extLst>
          </p:cNvPr>
          <p:cNvGrpSpPr/>
          <p:nvPr/>
        </p:nvGrpSpPr>
        <p:grpSpPr>
          <a:xfrm>
            <a:off x="5808981" y="1794109"/>
            <a:ext cx="4328535" cy="1295512"/>
            <a:chOff x="3416931" y="2462568"/>
            <a:chExt cx="4328535" cy="129551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82419A-AF29-411D-AAD7-EBCCB8BD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931" y="2462568"/>
              <a:ext cx="4328535" cy="129551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3F3748-4C45-4C79-BD94-A78A6D48D4FA}"/>
                </a:ext>
              </a:extLst>
            </p:cNvPr>
            <p:cNvSpPr/>
            <p:nvPr/>
          </p:nvSpPr>
          <p:spPr>
            <a:xfrm>
              <a:off x="3416931" y="2462568"/>
              <a:ext cx="4328535" cy="1280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F3472D-1F3E-497E-8DA9-A47324396A94}"/>
              </a:ext>
            </a:extLst>
          </p:cNvPr>
          <p:cNvCxnSpPr/>
          <p:nvPr/>
        </p:nvCxnSpPr>
        <p:spPr>
          <a:xfrm>
            <a:off x="7962856" y="3368141"/>
            <a:ext cx="0" cy="745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10A9FC-372B-40F9-B0DA-284240907D5B}"/>
              </a:ext>
            </a:extLst>
          </p:cNvPr>
          <p:cNvSpPr/>
          <p:nvPr/>
        </p:nvSpPr>
        <p:spPr>
          <a:xfrm>
            <a:off x="85036" y="6014305"/>
            <a:ext cx="12021924" cy="240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3A17-C69E-48DD-8DA0-227523D6819F}"/>
              </a:ext>
            </a:extLst>
          </p:cNvPr>
          <p:cNvSpPr txBox="1"/>
          <p:nvPr/>
        </p:nvSpPr>
        <p:spPr>
          <a:xfrm>
            <a:off x="325275" y="1115540"/>
            <a:ext cx="3251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할 일 리스트 </a:t>
            </a:r>
            <a:r>
              <a:rPr lang="en-US" altLang="ko-KR" dirty="0"/>
              <a:t>(</a:t>
            </a:r>
            <a:r>
              <a:rPr lang="ko-KR" altLang="en-US" dirty="0"/>
              <a:t>리스트 측정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04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62273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3EA1998-820C-46F9-B1AB-DB552BFDE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79" y="2239239"/>
            <a:ext cx="3943900" cy="23530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2A8AC5-BB1D-4534-A83F-EEE8AAD3F39A}"/>
              </a:ext>
            </a:extLst>
          </p:cNvPr>
          <p:cNvGrpSpPr/>
          <p:nvPr/>
        </p:nvGrpSpPr>
        <p:grpSpPr>
          <a:xfrm>
            <a:off x="2257055" y="2543125"/>
            <a:ext cx="2190207" cy="1952626"/>
            <a:chOff x="2257055" y="2543125"/>
            <a:chExt cx="2190207" cy="195262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14E059-6647-4DC9-A9D2-D67B53930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055" y="2543126"/>
              <a:ext cx="2190207" cy="195262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DFDBB4-5718-47DD-9253-D1149B95DF69}"/>
                </a:ext>
              </a:extLst>
            </p:cNvPr>
            <p:cNvSpPr/>
            <p:nvPr/>
          </p:nvSpPr>
          <p:spPr>
            <a:xfrm>
              <a:off x="3800838" y="2543125"/>
              <a:ext cx="646424" cy="1564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4C3F01-5AD9-4B9F-808C-26C9E4FC5886}"/>
                </a:ext>
              </a:extLst>
            </p:cNvPr>
            <p:cNvSpPr/>
            <p:nvPr/>
          </p:nvSpPr>
          <p:spPr>
            <a:xfrm>
              <a:off x="2257055" y="4179214"/>
              <a:ext cx="488706" cy="3165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B5FFDC-7B1A-46BD-A39C-2191468D6689}"/>
              </a:ext>
            </a:extLst>
          </p:cNvPr>
          <p:cNvCxnSpPr>
            <a:cxnSpLocks/>
          </p:cNvCxnSpPr>
          <p:nvPr/>
        </p:nvCxnSpPr>
        <p:spPr>
          <a:xfrm>
            <a:off x="4447262" y="3400955"/>
            <a:ext cx="2118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447D26-10F2-4F55-BCA0-107804479A7A}"/>
              </a:ext>
            </a:extLst>
          </p:cNvPr>
          <p:cNvSpPr txBox="1"/>
          <p:nvPr/>
        </p:nvSpPr>
        <p:spPr>
          <a:xfrm>
            <a:off x="325275" y="1115540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할 일 리스트 </a:t>
            </a:r>
            <a:r>
              <a:rPr lang="en-US" altLang="ko-KR" dirty="0"/>
              <a:t>(</a:t>
            </a:r>
            <a:r>
              <a:rPr lang="ko-KR" altLang="en-US" dirty="0"/>
              <a:t>그래프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93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0F4583-9CD5-4867-B7B5-8F52D281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0" y="1748714"/>
            <a:ext cx="2434802" cy="26291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B313ADF-D6CF-49E0-A9B1-CA8757BA6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78" y="2253733"/>
            <a:ext cx="4298052" cy="1303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BA90A6-C360-488E-BA92-45E0EE5C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535" y="4617283"/>
            <a:ext cx="7830467" cy="13430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1F1EFE-B699-4EB9-83B1-5CE2EB9F56FA}"/>
              </a:ext>
            </a:extLst>
          </p:cNvPr>
          <p:cNvSpPr/>
          <p:nvPr/>
        </p:nvSpPr>
        <p:spPr>
          <a:xfrm>
            <a:off x="908077" y="3609343"/>
            <a:ext cx="2392625" cy="317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EB2C77-F54D-4C3B-A717-B558F1D159A6}"/>
              </a:ext>
            </a:extLst>
          </p:cNvPr>
          <p:cNvSpPr/>
          <p:nvPr/>
        </p:nvSpPr>
        <p:spPr>
          <a:xfrm>
            <a:off x="908077" y="4052219"/>
            <a:ext cx="482338" cy="278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518186-E2D4-49FE-A4C7-3D625F06E6B8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3300702" y="2905300"/>
            <a:ext cx="1711076" cy="862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A6D175-3325-4197-855F-EC8BFDF7CAB9}"/>
              </a:ext>
            </a:extLst>
          </p:cNvPr>
          <p:cNvSpPr/>
          <p:nvPr/>
        </p:nvSpPr>
        <p:spPr>
          <a:xfrm>
            <a:off x="5011778" y="2253733"/>
            <a:ext cx="4298052" cy="1303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E5AAB8B-594D-4612-BAB4-C2F80C476BC9}"/>
              </a:ext>
            </a:extLst>
          </p:cNvPr>
          <p:cNvCxnSpPr/>
          <p:nvPr/>
        </p:nvCxnSpPr>
        <p:spPr>
          <a:xfrm>
            <a:off x="7247369" y="3789671"/>
            <a:ext cx="0" cy="664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1EF2F4-14DC-4F32-8DE9-BB843FA71D4E}"/>
              </a:ext>
            </a:extLst>
          </p:cNvPr>
          <p:cNvSpPr/>
          <p:nvPr/>
        </p:nvSpPr>
        <p:spPr>
          <a:xfrm>
            <a:off x="3588535" y="4617283"/>
            <a:ext cx="7710328" cy="134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1250B-B050-4D51-90DB-0BCD898DFE95}"/>
              </a:ext>
            </a:extLst>
          </p:cNvPr>
          <p:cNvSpPr txBox="1"/>
          <p:nvPr/>
        </p:nvSpPr>
        <p:spPr>
          <a:xfrm>
            <a:off x="325275" y="1115540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할 일 리스트 </a:t>
            </a:r>
            <a:r>
              <a:rPr lang="en-US" altLang="ko-KR" dirty="0"/>
              <a:t>(</a:t>
            </a:r>
            <a:r>
              <a:rPr lang="ko-KR" altLang="en-US" dirty="0"/>
              <a:t>예외 처리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35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B90D2D-7066-4346-BBC5-87896B0E13F7}"/>
              </a:ext>
            </a:extLst>
          </p:cNvPr>
          <p:cNvGrpSpPr/>
          <p:nvPr/>
        </p:nvGrpSpPr>
        <p:grpSpPr>
          <a:xfrm>
            <a:off x="692908" y="1789068"/>
            <a:ext cx="10889319" cy="4387066"/>
            <a:chOff x="1497496" y="1810926"/>
            <a:chExt cx="10205624" cy="4313444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3AC691B-FC81-4E63-A2BC-2AAD631A9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496" y="1810926"/>
              <a:ext cx="5916392" cy="161807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8C6D64-A6E2-4086-BBD2-BF00CA28A3CF}"/>
                </a:ext>
              </a:extLst>
            </p:cNvPr>
            <p:cNvSpPr/>
            <p:nvPr/>
          </p:nvSpPr>
          <p:spPr>
            <a:xfrm>
              <a:off x="3505200" y="2698376"/>
              <a:ext cx="1057835" cy="609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289CB5-172F-490E-8202-D2C1AB415937}"/>
                </a:ext>
              </a:extLst>
            </p:cNvPr>
            <p:cNvSpPr txBox="1"/>
            <p:nvPr/>
          </p:nvSpPr>
          <p:spPr>
            <a:xfrm>
              <a:off x="5105096" y="3373335"/>
              <a:ext cx="6598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공지사항을 누르면 공지사항 페이지로 넘어갑니다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7689DE2-71E0-4635-9B9C-A1A25453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096" y="3866940"/>
              <a:ext cx="5721310" cy="2257430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0C1B440-C895-499C-8F56-F2F638803B05}"/>
                </a:ext>
              </a:extLst>
            </p:cNvPr>
            <p:cNvCxnSpPr/>
            <p:nvPr/>
          </p:nvCxnSpPr>
          <p:spPr>
            <a:xfrm>
              <a:off x="4213412" y="3458247"/>
              <a:ext cx="654423" cy="7082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CFF301-4BCE-4B4D-AB1A-FC06397C2ED4}"/>
              </a:ext>
            </a:extLst>
          </p:cNvPr>
          <p:cNvSpPr txBox="1"/>
          <p:nvPr/>
        </p:nvSpPr>
        <p:spPr>
          <a:xfrm>
            <a:off x="325275" y="1115540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공지사항 게시판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009513-37D4-4897-AF61-B0C2D385B763}"/>
              </a:ext>
            </a:extLst>
          </p:cNvPr>
          <p:cNvGrpSpPr/>
          <p:nvPr/>
        </p:nvGrpSpPr>
        <p:grpSpPr>
          <a:xfrm>
            <a:off x="8153400" y="1441086"/>
            <a:ext cx="2680570" cy="394038"/>
            <a:chOff x="6501814" y="2758113"/>
            <a:chExt cx="2680570" cy="39403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3F79FF-21C0-402D-A49D-16DB577BA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814" y="2763901"/>
              <a:ext cx="2680570" cy="3580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4B88CA-A60A-4E42-A1CF-B8AF3030C325}"/>
                </a:ext>
              </a:extLst>
            </p:cNvPr>
            <p:cNvSpPr/>
            <p:nvPr/>
          </p:nvSpPr>
          <p:spPr>
            <a:xfrm>
              <a:off x="6501814" y="2758113"/>
              <a:ext cx="2680570" cy="394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5D8E7E-0699-4EEB-96B6-4AF4B987838F}"/>
              </a:ext>
            </a:extLst>
          </p:cNvPr>
          <p:cNvGrpSpPr/>
          <p:nvPr/>
        </p:nvGrpSpPr>
        <p:grpSpPr>
          <a:xfrm>
            <a:off x="8153400" y="2445875"/>
            <a:ext cx="2680570" cy="394038"/>
            <a:chOff x="9356888" y="2120233"/>
            <a:chExt cx="2680570" cy="3940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D2BDB0-5F62-4230-BE4D-7F2F0DEB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6888" y="2120233"/>
              <a:ext cx="2680570" cy="38990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1C549A9-9586-4C00-A7E9-5F8C1AAB8B1E}"/>
                </a:ext>
              </a:extLst>
            </p:cNvPr>
            <p:cNvSpPr/>
            <p:nvPr/>
          </p:nvSpPr>
          <p:spPr>
            <a:xfrm>
              <a:off x="9356888" y="2120233"/>
              <a:ext cx="2680570" cy="394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F04529C-20DC-4368-A7B9-27A774834BD6}"/>
              </a:ext>
            </a:extLst>
          </p:cNvPr>
          <p:cNvCxnSpPr>
            <a:cxnSpLocks/>
          </p:cNvCxnSpPr>
          <p:nvPr/>
        </p:nvCxnSpPr>
        <p:spPr>
          <a:xfrm>
            <a:off x="9564105" y="1888252"/>
            <a:ext cx="0" cy="4768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FA0D7-E545-4FEB-B055-63CE1D4593F3}"/>
              </a:ext>
            </a:extLst>
          </p:cNvPr>
          <p:cNvSpPr/>
          <p:nvPr/>
        </p:nvSpPr>
        <p:spPr>
          <a:xfrm>
            <a:off x="7711126" y="1206631"/>
            <a:ext cx="3553905" cy="185682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1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43335F-B74D-4A5D-A6AA-2E394EEAA442}"/>
              </a:ext>
            </a:extLst>
          </p:cNvPr>
          <p:cNvGrpSpPr/>
          <p:nvPr/>
        </p:nvGrpSpPr>
        <p:grpSpPr>
          <a:xfrm>
            <a:off x="1957292" y="4120454"/>
            <a:ext cx="8116478" cy="2368317"/>
            <a:chOff x="2330224" y="1181617"/>
            <a:chExt cx="6569009" cy="1825453"/>
          </a:xfrm>
        </p:grpSpPr>
        <p:pic>
          <p:nvPicPr>
            <p:cNvPr id="33" name="그림 32" descr="스크린샷, 컴퓨터, 대형이(가) 표시된 사진&#10;&#10;자동 생성된 설명">
              <a:extLst>
                <a:ext uri="{FF2B5EF4-FFF2-40B4-BE49-F238E27FC236}">
                  <a16:creationId xmlns:a16="http://schemas.microsoft.com/office/drawing/2014/main" id="{6F272382-02C7-41B8-BA12-7A650AC0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224" y="1191733"/>
              <a:ext cx="6569009" cy="1813717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F926173-44A2-411F-B707-3F7B87F339E3}"/>
                </a:ext>
              </a:extLst>
            </p:cNvPr>
            <p:cNvSpPr/>
            <p:nvPr/>
          </p:nvSpPr>
          <p:spPr>
            <a:xfrm>
              <a:off x="2330224" y="1181617"/>
              <a:ext cx="6562764" cy="1825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30624C-DEAF-4AE0-AAB0-273CFC455EB5}"/>
              </a:ext>
            </a:extLst>
          </p:cNvPr>
          <p:cNvGrpSpPr/>
          <p:nvPr/>
        </p:nvGrpSpPr>
        <p:grpSpPr>
          <a:xfrm>
            <a:off x="1957292" y="1557763"/>
            <a:ext cx="8116478" cy="2494825"/>
            <a:chOff x="2158738" y="4012915"/>
            <a:chExt cx="8116478" cy="2494825"/>
          </a:xfrm>
        </p:grpSpPr>
        <p:pic>
          <p:nvPicPr>
            <p:cNvPr id="11" name="그림 10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D774D283-61B5-4909-83B3-106B2268E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9" t="21098" r="11770" b="13173"/>
            <a:stretch/>
          </p:blipFill>
          <p:spPr>
            <a:xfrm>
              <a:off x="2158738" y="4025245"/>
              <a:ext cx="8116478" cy="248249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54DD73-4DCC-44D8-B6FD-3F6BAF72FE30}"/>
                </a:ext>
              </a:extLst>
            </p:cNvPr>
            <p:cNvSpPr/>
            <p:nvPr/>
          </p:nvSpPr>
          <p:spPr>
            <a:xfrm>
              <a:off x="2158738" y="4012915"/>
              <a:ext cx="8116478" cy="24948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9F38A9-32EA-4C98-BC57-A200135D184A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F565F-56E3-48AC-AA7D-3A048774981B}"/>
              </a:ext>
            </a:extLst>
          </p:cNvPr>
          <p:cNvSpPr txBox="1"/>
          <p:nvPr/>
        </p:nvSpPr>
        <p:spPr>
          <a:xfrm>
            <a:off x="325275" y="1115540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웹 </a:t>
            </a:r>
            <a:r>
              <a:rPr lang="en-US" altLang="ko-KR" dirty="0"/>
              <a:t>&amp; DB)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0F0C17-293A-49C3-9CFD-E6A6EBD97CD3}"/>
              </a:ext>
            </a:extLst>
          </p:cNvPr>
          <p:cNvSpPr/>
          <p:nvPr/>
        </p:nvSpPr>
        <p:spPr>
          <a:xfrm>
            <a:off x="3523608" y="1902608"/>
            <a:ext cx="2896046" cy="189478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F10930C-94EE-42C1-B0B8-884C76A55A52}"/>
              </a:ext>
            </a:extLst>
          </p:cNvPr>
          <p:cNvSpPr/>
          <p:nvPr/>
        </p:nvSpPr>
        <p:spPr>
          <a:xfrm>
            <a:off x="2411490" y="4129910"/>
            <a:ext cx="2565863" cy="233469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DF59EF-6F0D-4C4D-BDDB-2ACE0703C0CE}"/>
              </a:ext>
            </a:extLst>
          </p:cNvPr>
          <p:cNvGrpSpPr/>
          <p:nvPr/>
        </p:nvGrpSpPr>
        <p:grpSpPr>
          <a:xfrm>
            <a:off x="1949576" y="1913641"/>
            <a:ext cx="557954" cy="4573028"/>
            <a:chOff x="1949576" y="1913641"/>
            <a:chExt cx="557954" cy="457302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44800C1-4AF5-4141-A12F-92C5E50A1DA7}"/>
                </a:ext>
              </a:extLst>
            </p:cNvPr>
            <p:cNvSpPr/>
            <p:nvPr/>
          </p:nvSpPr>
          <p:spPr>
            <a:xfrm>
              <a:off x="2045616" y="1913641"/>
              <a:ext cx="461914" cy="1894788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EC4DE4B-2958-40DA-B482-78A4BE293BD4}"/>
                </a:ext>
              </a:extLst>
            </p:cNvPr>
            <p:cNvSpPr/>
            <p:nvPr/>
          </p:nvSpPr>
          <p:spPr>
            <a:xfrm>
              <a:off x="1949576" y="4151977"/>
              <a:ext cx="461914" cy="2334692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030AF4C-A933-4EE2-AAFC-5DDC22DD9D2C}"/>
                </a:ext>
              </a:extLst>
            </p:cNvPr>
            <p:cNvCxnSpPr>
              <a:stCxn id="22" idx="2"/>
              <a:endCxn id="27" idx="0"/>
            </p:cNvCxnSpPr>
            <p:nvPr/>
          </p:nvCxnSpPr>
          <p:spPr>
            <a:xfrm flipH="1">
              <a:off x="2180533" y="3808429"/>
              <a:ext cx="96040" cy="343548"/>
            </a:xfrm>
            <a:prstGeom prst="straightConnector1">
              <a:avLst/>
            </a:prstGeom>
            <a:ln w="38100">
              <a:solidFill>
                <a:srgbClr val="184A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3436BD-2D77-47EE-A472-4745EA7CEC8A}"/>
              </a:ext>
            </a:extLst>
          </p:cNvPr>
          <p:cNvCxnSpPr/>
          <p:nvPr/>
        </p:nvCxnSpPr>
        <p:spPr>
          <a:xfrm flipH="1">
            <a:off x="4227721" y="3808429"/>
            <a:ext cx="96040" cy="343548"/>
          </a:xfrm>
          <a:prstGeom prst="straightConnector1">
            <a:avLst/>
          </a:prstGeom>
          <a:ln w="38100">
            <a:solidFill>
              <a:srgbClr val="184A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F98FF9-82FE-4E5B-988A-FC6BD92C94BF}"/>
              </a:ext>
            </a:extLst>
          </p:cNvPr>
          <p:cNvGrpSpPr/>
          <p:nvPr/>
        </p:nvGrpSpPr>
        <p:grpSpPr>
          <a:xfrm>
            <a:off x="4973201" y="1913641"/>
            <a:ext cx="3086717" cy="4550960"/>
            <a:chOff x="4973201" y="1913641"/>
            <a:chExt cx="3086717" cy="455096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288B28E-216F-495A-8FBF-F0A2EF5E055E}"/>
                </a:ext>
              </a:extLst>
            </p:cNvPr>
            <p:cNvSpPr/>
            <p:nvPr/>
          </p:nvSpPr>
          <p:spPr>
            <a:xfrm>
              <a:off x="7435732" y="1913641"/>
              <a:ext cx="624186" cy="1894788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2742012-2494-4D94-9B60-5A28ED5ED5C4}"/>
                </a:ext>
              </a:extLst>
            </p:cNvPr>
            <p:cNvSpPr/>
            <p:nvPr/>
          </p:nvSpPr>
          <p:spPr>
            <a:xfrm>
              <a:off x="4973201" y="4151977"/>
              <a:ext cx="550905" cy="2312624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57E484E-1BB8-45D7-8E8C-1BF53ABF30AB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5248654" y="3686605"/>
              <a:ext cx="2187078" cy="465372"/>
            </a:xfrm>
            <a:prstGeom prst="straightConnector1">
              <a:avLst/>
            </a:prstGeom>
            <a:ln w="38100">
              <a:solidFill>
                <a:srgbClr val="184A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428793-3141-41C2-A8A3-EAF0C379283E}"/>
              </a:ext>
            </a:extLst>
          </p:cNvPr>
          <p:cNvGrpSpPr/>
          <p:nvPr/>
        </p:nvGrpSpPr>
        <p:grpSpPr>
          <a:xfrm>
            <a:off x="5512482" y="1913641"/>
            <a:ext cx="4347955" cy="4550959"/>
            <a:chOff x="5512482" y="1913641"/>
            <a:chExt cx="4347955" cy="455095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F51E915-86AB-43BF-87E6-A1EB312E5F39}"/>
                </a:ext>
              </a:extLst>
            </p:cNvPr>
            <p:cNvSpPr/>
            <p:nvPr/>
          </p:nvSpPr>
          <p:spPr>
            <a:xfrm>
              <a:off x="8445085" y="1913641"/>
              <a:ext cx="1415352" cy="1927228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0997470-1F1B-4F7A-9661-41DEE4FDC20B}"/>
                </a:ext>
              </a:extLst>
            </p:cNvPr>
            <p:cNvSpPr/>
            <p:nvPr/>
          </p:nvSpPr>
          <p:spPr>
            <a:xfrm>
              <a:off x="5512482" y="4163225"/>
              <a:ext cx="1274817" cy="2301375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C32E6B7-110D-48A9-A866-F045E2045BC3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6149891" y="3808429"/>
              <a:ext cx="2438814" cy="354796"/>
            </a:xfrm>
            <a:prstGeom prst="straightConnector1">
              <a:avLst/>
            </a:prstGeom>
            <a:ln w="38100">
              <a:solidFill>
                <a:srgbClr val="184A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51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57C2C-7C22-4623-9A24-D2B0A2D05109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5D14D-7B58-432B-AEF1-9665FCAB3ABA}"/>
              </a:ext>
            </a:extLst>
          </p:cNvPr>
          <p:cNvSpPr txBox="1"/>
          <p:nvPr/>
        </p:nvSpPr>
        <p:spPr>
          <a:xfrm>
            <a:off x="325275" y="1115540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FEF731-2074-4785-A86E-5E30CA2D1B42}"/>
              </a:ext>
            </a:extLst>
          </p:cNvPr>
          <p:cNvGrpSpPr/>
          <p:nvPr/>
        </p:nvGrpSpPr>
        <p:grpSpPr>
          <a:xfrm>
            <a:off x="325275" y="1688389"/>
            <a:ext cx="11554310" cy="4387732"/>
            <a:chOff x="318845" y="1874211"/>
            <a:chExt cx="11554310" cy="438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6510E4E-3EBC-4761-B9F7-1F74038984B2}"/>
                </a:ext>
              </a:extLst>
            </p:cNvPr>
            <p:cNvGrpSpPr/>
            <p:nvPr/>
          </p:nvGrpSpPr>
          <p:grpSpPr>
            <a:xfrm>
              <a:off x="318845" y="1874211"/>
              <a:ext cx="11554310" cy="4386766"/>
              <a:chOff x="1084730" y="1315742"/>
              <a:chExt cx="8588188" cy="335117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3B7B01A-8638-40A2-B576-E8E922D83931}"/>
                  </a:ext>
                </a:extLst>
              </p:cNvPr>
              <p:cNvGrpSpPr/>
              <p:nvPr/>
            </p:nvGrpSpPr>
            <p:grpSpPr>
              <a:xfrm>
                <a:off x="1084730" y="1315742"/>
                <a:ext cx="8588188" cy="3351178"/>
                <a:chOff x="1084730" y="1315742"/>
                <a:chExt cx="8588188" cy="3351178"/>
              </a:xfrm>
            </p:grpSpPr>
            <p:pic>
              <p:nvPicPr>
                <p:cNvPr id="11" name="그림 10" descr="스크린샷, 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D774D283-61B5-4909-83B3-106B2268E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569" b="13009"/>
                <a:stretch/>
              </p:blipFill>
              <p:spPr>
                <a:xfrm>
                  <a:off x="1084730" y="1498454"/>
                  <a:ext cx="8588188" cy="3168466"/>
                </a:xfrm>
                <a:prstGeom prst="rect">
                  <a:avLst/>
                </a:prstGeom>
              </p:spPr>
            </p:pic>
            <p:pic>
              <p:nvPicPr>
                <p:cNvPr id="13" name="그림 12" descr="스크린샷, 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492A6090-00D8-40C5-A20D-6E55CC908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85" b="90696"/>
                <a:stretch/>
              </p:blipFill>
              <p:spPr>
                <a:xfrm>
                  <a:off x="1084730" y="1315742"/>
                  <a:ext cx="8588188" cy="205143"/>
                </a:xfrm>
                <a:prstGeom prst="rect">
                  <a:avLst/>
                </a:prstGeom>
              </p:spPr>
            </p:pic>
          </p:grp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2FA63587-35A0-4A12-AE54-158C5C12AA2D}"/>
                  </a:ext>
                </a:extLst>
              </p:cNvPr>
              <p:cNvSpPr/>
              <p:nvPr/>
            </p:nvSpPr>
            <p:spPr>
              <a:xfrm>
                <a:off x="8256494" y="4419600"/>
                <a:ext cx="412377" cy="20514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46FFA7-C65B-440A-A00A-49D720F5D2F4}"/>
                </a:ext>
              </a:extLst>
            </p:cNvPr>
            <p:cNvSpPr txBox="1"/>
            <p:nvPr/>
          </p:nvSpPr>
          <p:spPr>
            <a:xfrm>
              <a:off x="6938127" y="5892611"/>
              <a:ext cx="265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관리자에게만 권한 부여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05DA12C-89E1-4613-ACC0-30C8850E909A}"/>
                </a:ext>
              </a:extLst>
            </p:cNvPr>
            <p:cNvSpPr/>
            <p:nvPr/>
          </p:nvSpPr>
          <p:spPr>
            <a:xfrm>
              <a:off x="9577631" y="5937230"/>
              <a:ext cx="295636" cy="26853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60BB505-736C-4FE4-8904-DF031939C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69" y="4904057"/>
            <a:ext cx="2141406" cy="624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72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913D6E-E56B-48FC-925B-93D86CC88098}"/>
              </a:ext>
            </a:extLst>
          </p:cNvPr>
          <p:cNvGrpSpPr/>
          <p:nvPr/>
        </p:nvGrpSpPr>
        <p:grpSpPr>
          <a:xfrm>
            <a:off x="398399" y="1932305"/>
            <a:ext cx="11452711" cy="4328672"/>
            <a:chOff x="1084729" y="1431860"/>
            <a:chExt cx="8606118" cy="34149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14ED85E-A4E6-4293-8149-C38AE281F618}"/>
                </a:ext>
              </a:extLst>
            </p:cNvPr>
            <p:cNvGrpSpPr/>
            <p:nvPr/>
          </p:nvGrpSpPr>
          <p:grpSpPr>
            <a:xfrm>
              <a:off x="1084729" y="1431860"/>
              <a:ext cx="8606118" cy="3414940"/>
              <a:chOff x="1084729" y="1431860"/>
              <a:chExt cx="8606118" cy="3414940"/>
            </a:xfrm>
          </p:grpSpPr>
          <p:pic>
            <p:nvPicPr>
              <p:cNvPr id="11" name="그림 1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D04A2694-874D-4173-9D60-04152DB15C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62" b="91871"/>
              <a:stretch/>
            </p:blipFill>
            <p:spPr>
              <a:xfrm>
                <a:off x="1084730" y="1443319"/>
                <a:ext cx="8606117" cy="179294"/>
              </a:xfrm>
              <a:prstGeom prst="rect">
                <a:avLst/>
              </a:prstGeom>
            </p:spPr>
          </p:pic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05259F6-5A9D-4E67-BC50-FEFD1CECE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04" b="8139"/>
              <a:stretch/>
            </p:blipFill>
            <p:spPr>
              <a:xfrm>
                <a:off x="1084729" y="1431860"/>
                <a:ext cx="8606117" cy="3414940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1BB9FF-E790-4C61-B19B-D2FEF30DA5F6}"/>
                </a:ext>
              </a:extLst>
            </p:cNvPr>
            <p:cNvSpPr/>
            <p:nvPr/>
          </p:nvSpPr>
          <p:spPr>
            <a:xfrm>
              <a:off x="2062949" y="2184053"/>
              <a:ext cx="6580094" cy="236668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AFE562-B17C-411B-AF44-B66FD38FC2FF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0DF45-7823-4635-9428-C94E670E8421}"/>
              </a:ext>
            </a:extLst>
          </p:cNvPr>
          <p:cNvSpPr txBox="1"/>
          <p:nvPr/>
        </p:nvSpPr>
        <p:spPr>
          <a:xfrm>
            <a:off x="325275" y="1115540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9E9AFF44-A96D-4C93-8744-B518382E5E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 b="92424"/>
          <a:stretch/>
        </p:blipFill>
        <p:spPr>
          <a:xfrm>
            <a:off x="325275" y="1750727"/>
            <a:ext cx="11420125" cy="2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7814D1-8633-49CC-817E-AF49F8C1FCA3}"/>
              </a:ext>
            </a:extLst>
          </p:cNvPr>
          <p:cNvGrpSpPr/>
          <p:nvPr/>
        </p:nvGrpSpPr>
        <p:grpSpPr>
          <a:xfrm>
            <a:off x="325275" y="1750727"/>
            <a:ext cx="11504568" cy="4754720"/>
            <a:chOff x="1114152" y="1315659"/>
            <a:chExt cx="8631082" cy="3549450"/>
          </a:xfrm>
        </p:grpSpPr>
        <p:pic>
          <p:nvPicPr>
            <p:cNvPr id="24" name="그림 2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8BA7E6A-B8E6-48DB-9B81-46122BE03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5" b="92424"/>
            <a:stretch/>
          </p:blipFill>
          <p:spPr>
            <a:xfrm>
              <a:off x="1114152" y="1315659"/>
              <a:ext cx="8567730" cy="152402"/>
            </a:xfrm>
            <a:prstGeom prst="rect">
              <a:avLst/>
            </a:prstGeom>
          </p:spPr>
        </p:pic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1763C99-4358-437C-8C8E-925A70DDA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87" b="7245"/>
            <a:stretch/>
          </p:blipFill>
          <p:spPr>
            <a:xfrm>
              <a:off x="1177504" y="1497308"/>
              <a:ext cx="8567730" cy="3367801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7830C3-70CC-4C7C-8DDB-A72B07F9C223}"/>
              </a:ext>
            </a:extLst>
          </p:cNvPr>
          <p:cNvSpPr/>
          <p:nvPr/>
        </p:nvSpPr>
        <p:spPr>
          <a:xfrm>
            <a:off x="1803613" y="3254712"/>
            <a:ext cx="2616889" cy="264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EFCBD-0C49-4FB1-88BC-F7E1FC0B356B}"/>
              </a:ext>
            </a:extLst>
          </p:cNvPr>
          <p:cNvSpPr/>
          <p:nvPr/>
        </p:nvSpPr>
        <p:spPr>
          <a:xfrm>
            <a:off x="1803613" y="3628913"/>
            <a:ext cx="3465287" cy="264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FE562-B17C-411B-AF44-B66FD38FC2FF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0DF45-7823-4635-9428-C94E670E8421}"/>
              </a:ext>
            </a:extLst>
          </p:cNvPr>
          <p:cNvSpPr txBox="1"/>
          <p:nvPr/>
        </p:nvSpPr>
        <p:spPr>
          <a:xfrm>
            <a:off x="325275" y="1115540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글쓰기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65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036" y="121577"/>
            <a:ext cx="3501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1.</a:t>
            </a:r>
            <a:r>
              <a:rPr lang="en-US" altLang="ko-KR" sz="2800" b="1" dirty="0">
                <a:solidFill>
                  <a:srgbClr val="235884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solidFill>
                  <a:srgbClr val="235884"/>
                </a:solidFill>
                <a:latin typeface="+mj-ea"/>
                <a:ea typeface="+mj-ea"/>
              </a:rPr>
              <a:t>프로젝트 개요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  <a:p>
            <a:endParaRPr lang="ko-KR" altLang="en-US" sz="2800" b="1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rgbClr val="235884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A7A9D0-C4FD-4B8F-B11A-4D298B35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1858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47DCE6-34D1-426D-B87A-E2CFAE4A9D58}"/>
              </a:ext>
            </a:extLst>
          </p:cNvPr>
          <p:cNvGrpSpPr/>
          <p:nvPr/>
        </p:nvGrpSpPr>
        <p:grpSpPr>
          <a:xfrm>
            <a:off x="313151" y="1458987"/>
            <a:ext cx="11240578" cy="2116285"/>
            <a:chOff x="475711" y="1458987"/>
            <a:chExt cx="11240578" cy="21162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AD9DD9-85EA-4F60-9BDE-7312FFA21D98}"/>
                </a:ext>
              </a:extLst>
            </p:cNvPr>
            <p:cNvSpPr txBox="1"/>
            <p:nvPr/>
          </p:nvSpPr>
          <p:spPr>
            <a:xfrm>
              <a:off x="475711" y="1458987"/>
              <a:ext cx="11240578" cy="2116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/>
                <a:t>주제 설정 동기 </a:t>
              </a:r>
              <a:r>
                <a:rPr lang="en-US" altLang="ko-KR" dirty="0"/>
                <a:t>: </a:t>
              </a:r>
              <a:r>
                <a:rPr lang="ko-KR" altLang="en-US" dirty="0"/>
                <a:t>현재 교육을 들으면서 공지사항과</a:t>
              </a:r>
              <a:r>
                <a:rPr lang="en-US" altLang="ko-KR" dirty="0"/>
                <a:t>, </a:t>
              </a:r>
              <a:r>
                <a:rPr lang="ko-KR" altLang="en-US" dirty="0"/>
                <a:t>식단표 등</a:t>
              </a:r>
              <a:r>
                <a:rPr lang="en-US" altLang="ko-KR" dirty="0"/>
                <a:t>,</a:t>
              </a:r>
              <a:r>
                <a:rPr lang="ko-KR" altLang="en-US" dirty="0"/>
                <a:t> 한 눈에 볼 수 있는 환경이 필요함을 느낌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	          </a:t>
              </a:r>
              <a:r>
                <a:rPr lang="ko-KR" altLang="en-US" dirty="0"/>
                <a:t>이와 더불어</a:t>
              </a:r>
              <a:r>
                <a:rPr lang="en-US" altLang="ko-KR" dirty="0"/>
                <a:t>, </a:t>
              </a:r>
              <a:r>
                <a:rPr lang="ko-KR" altLang="en-US" dirty="0"/>
                <a:t>우리들의 공부 습관도 체크하는 </a:t>
              </a:r>
              <a:r>
                <a:rPr lang="ko-KR" altLang="en-US" b="1" dirty="0"/>
                <a:t>학습 관리 시스템</a:t>
              </a:r>
              <a:r>
                <a:rPr lang="ko-KR" altLang="en-US" dirty="0"/>
                <a:t>을 만들어 보자</a:t>
              </a:r>
              <a:r>
                <a:rPr lang="en-US" altLang="ko-KR" dirty="0"/>
                <a:t>!!	           </a:t>
              </a:r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688D4D1-BC2B-4DDF-8BC6-DE20978F502A}"/>
                </a:ext>
              </a:extLst>
            </p:cNvPr>
            <p:cNvGrpSpPr/>
            <p:nvPr/>
          </p:nvGrpSpPr>
          <p:grpSpPr>
            <a:xfrm>
              <a:off x="2382520" y="2100352"/>
              <a:ext cx="7087325" cy="857250"/>
              <a:chOff x="3119120" y="2473790"/>
              <a:chExt cx="7087325" cy="8572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AF43BC8-D278-4BD7-BDBE-74929285B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250"/>
              <a:stretch/>
            </p:blipFill>
            <p:spPr>
              <a:xfrm>
                <a:off x="6679836" y="2473790"/>
                <a:ext cx="3526609" cy="857250"/>
              </a:xfrm>
              <a:prstGeom prst="rect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80CD715-015B-4E58-8A74-BE585432D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250"/>
              <a:stretch/>
            </p:blipFill>
            <p:spPr>
              <a:xfrm>
                <a:off x="3119120" y="2473790"/>
                <a:ext cx="3526609" cy="857250"/>
              </a:xfrm>
              <a:prstGeom prst="rect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28EE2A3-A610-43BD-89BD-F526A84D1752}"/>
              </a:ext>
            </a:extLst>
          </p:cNvPr>
          <p:cNvSpPr txBox="1"/>
          <p:nvPr/>
        </p:nvSpPr>
        <p:spPr>
          <a:xfrm>
            <a:off x="313151" y="4020653"/>
            <a:ext cx="1161288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‘</a:t>
            </a:r>
            <a:r>
              <a:rPr lang="ko-KR" altLang="en-US" b="1" dirty="0"/>
              <a:t>관리해조</a:t>
            </a:r>
            <a:r>
              <a:rPr lang="en-US" altLang="ko-KR" b="1" dirty="0"/>
              <a:t>’ </a:t>
            </a:r>
            <a:r>
              <a:rPr lang="ko-KR" altLang="en-US" b="1" dirty="0"/>
              <a:t>란</a:t>
            </a:r>
            <a:r>
              <a:rPr lang="en-US" altLang="ko-KR" b="1" dirty="0"/>
              <a:t>? </a:t>
            </a:r>
            <a:r>
              <a:rPr lang="en-US" altLang="ko-KR" dirty="0"/>
              <a:t>: </a:t>
            </a:r>
            <a:r>
              <a:rPr lang="ko-KR" altLang="en-US" dirty="0"/>
              <a:t>타이머를 통해 학습시간을 측정하고</a:t>
            </a:r>
            <a:r>
              <a:rPr lang="en-US" altLang="ko-KR" dirty="0"/>
              <a:t>, </a:t>
            </a:r>
            <a:r>
              <a:rPr lang="ko-KR" altLang="en-US" dirty="0"/>
              <a:t>하루의 공부 체크리스트를 통해 성취율을 측정한다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         </a:t>
            </a:r>
            <a:r>
              <a:rPr lang="ko-KR" altLang="en-US" dirty="0"/>
              <a:t>측정된 데이터를 이용하여 그래프를 그려주면</a:t>
            </a:r>
            <a:r>
              <a:rPr lang="en-US" altLang="ko-KR" dirty="0"/>
              <a:t>, </a:t>
            </a:r>
            <a:r>
              <a:rPr lang="ko-KR" altLang="en-US" dirty="0"/>
              <a:t>일주일간 공부량을 비교해 학습 관리를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         </a:t>
            </a:r>
            <a:r>
              <a:rPr lang="ko-KR" altLang="en-US" dirty="0"/>
              <a:t>공지사항 및 채팅을 통해 효율적인 학업 계획을 세울 수 있도록 도와준다</a:t>
            </a:r>
            <a:r>
              <a:rPr lang="en-US" altLang="ko-KR" dirty="0"/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8081619-EC80-4EAC-B883-C74B12C7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8" y="4621869"/>
            <a:ext cx="1335431" cy="14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pic>
        <p:nvPicPr>
          <p:cNvPr id="23" name="그림 22" descr="스크린샷, 대형, 도시이(가) 표시된 사진&#10;&#10;자동 생성된 설명">
            <a:extLst>
              <a:ext uri="{FF2B5EF4-FFF2-40B4-BE49-F238E27FC236}">
                <a16:creationId xmlns:a16="http://schemas.microsoft.com/office/drawing/2014/main" id="{5A92B976-786E-4841-9CDD-DF6072A9A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82" y="4295072"/>
            <a:ext cx="8113426" cy="219329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2BC970-B89F-47A2-AE32-C860AF221AD0}"/>
              </a:ext>
            </a:extLst>
          </p:cNvPr>
          <p:cNvSpPr/>
          <p:nvPr/>
        </p:nvSpPr>
        <p:spPr>
          <a:xfrm>
            <a:off x="3740882" y="6202836"/>
            <a:ext cx="8113426" cy="249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EDDF15-DF4A-442B-86D0-88F7BE16E30E}"/>
              </a:ext>
            </a:extLst>
          </p:cNvPr>
          <p:cNvGrpSpPr/>
          <p:nvPr/>
        </p:nvGrpSpPr>
        <p:grpSpPr>
          <a:xfrm>
            <a:off x="537325" y="1770155"/>
            <a:ext cx="6655326" cy="2404234"/>
            <a:chOff x="1329177" y="2118978"/>
            <a:chExt cx="6655326" cy="2404234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80D8A2-2F1E-40BF-A140-9BDE421CA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73" t="19855" r="11275" b="12826"/>
            <a:stretch/>
          </p:blipFill>
          <p:spPr>
            <a:xfrm>
              <a:off x="1329177" y="2123483"/>
              <a:ext cx="6655325" cy="239972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AB5762-FC13-4ACF-A7C7-F5199E2D53F1}"/>
                </a:ext>
              </a:extLst>
            </p:cNvPr>
            <p:cNvSpPr/>
            <p:nvPr/>
          </p:nvSpPr>
          <p:spPr>
            <a:xfrm>
              <a:off x="1329177" y="2118978"/>
              <a:ext cx="6655326" cy="2401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E0DFCB-C553-444F-8B4A-986B30B46F1D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DAFE2-014D-436B-A70F-58F772A16FA5}"/>
              </a:ext>
            </a:extLst>
          </p:cNvPr>
          <p:cNvSpPr txBox="1"/>
          <p:nvPr/>
        </p:nvSpPr>
        <p:spPr>
          <a:xfrm>
            <a:off x="325275" y="1115540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6D2CC6FB-6DB1-46B0-9B4B-556D29046D40}"/>
              </a:ext>
            </a:extLst>
          </p:cNvPr>
          <p:cNvSpPr/>
          <p:nvPr/>
        </p:nvSpPr>
        <p:spPr>
          <a:xfrm rot="5400000">
            <a:off x="1834306" y="4571608"/>
            <a:ext cx="1220196" cy="1229102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6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7E637F-16D1-4A0D-9208-F53660DE04C7}"/>
              </a:ext>
            </a:extLst>
          </p:cNvPr>
          <p:cNvGrpSpPr/>
          <p:nvPr/>
        </p:nvGrpSpPr>
        <p:grpSpPr>
          <a:xfrm>
            <a:off x="473815" y="1876246"/>
            <a:ext cx="11174440" cy="3376340"/>
            <a:chOff x="524020" y="1276940"/>
            <a:chExt cx="11174440" cy="3128526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342B5D3-A71D-446C-BE3B-BE95E1B19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1" b="91682"/>
            <a:stretch/>
          </p:blipFill>
          <p:spPr>
            <a:xfrm>
              <a:off x="554500" y="1276940"/>
              <a:ext cx="11143960" cy="243916"/>
            </a:xfrm>
            <a:prstGeom prst="rect">
              <a:avLst/>
            </a:prstGeom>
          </p:spPr>
        </p:pic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35ED2A-6977-4A1F-AD4C-AA52FEF4F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25" b="39119"/>
            <a:stretch/>
          </p:blipFill>
          <p:spPr>
            <a:xfrm>
              <a:off x="524020" y="1490375"/>
              <a:ext cx="11143960" cy="291055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998248-FB5E-48BD-90A2-1ADC65494F66}"/>
                </a:ext>
              </a:extLst>
            </p:cNvPr>
            <p:cNvSpPr/>
            <p:nvPr/>
          </p:nvSpPr>
          <p:spPr>
            <a:xfrm>
              <a:off x="1860039" y="2496527"/>
              <a:ext cx="8490109" cy="13800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638F1A1-3E11-485E-94C2-C25901A4A861}"/>
                </a:ext>
              </a:extLst>
            </p:cNvPr>
            <p:cNvSpPr/>
            <p:nvPr/>
          </p:nvSpPr>
          <p:spPr>
            <a:xfrm>
              <a:off x="2180750" y="3962568"/>
              <a:ext cx="565617" cy="44289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D2B95C-4A5B-49BE-80A3-B26045603D65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EF5A2-13ED-481F-869A-C766950B17D4}"/>
              </a:ext>
            </a:extLst>
          </p:cNvPr>
          <p:cNvSpPr txBox="1"/>
          <p:nvPr/>
        </p:nvSpPr>
        <p:spPr>
          <a:xfrm>
            <a:off x="325275" y="1115540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93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A6FC0D-003A-4616-A4A8-02EB4A9CC278}"/>
              </a:ext>
            </a:extLst>
          </p:cNvPr>
          <p:cNvGrpSpPr/>
          <p:nvPr/>
        </p:nvGrpSpPr>
        <p:grpSpPr>
          <a:xfrm>
            <a:off x="446600" y="1750727"/>
            <a:ext cx="11401684" cy="4793524"/>
            <a:chOff x="325120" y="1219200"/>
            <a:chExt cx="11541760" cy="5176597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A427A4A-8326-41DD-AEE6-E35B2B9F5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6" b="92398"/>
            <a:stretch/>
          </p:blipFill>
          <p:spPr>
            <a:xfrm>
              <a:off x="325120" y="1219200"/>
              <a:ext cx="11541760" cy="219388"/>
            </a:xfrm>
            <a:prstGeom prst="rect">
              <a:avLst/>
            </a:prstGeom>
          </p:spPr>
        </p:pic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A0E7411-60F1-4572-9CA3-13A5DE2C7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77" b="6090"/>
            <a:stretch/>
          </p:blipFill>
          <p:spPr>
            <a:xfrm>
              <a:off x="325120" y="1438588"/>
              <a:ext cx="11541760" cy="4957209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5EFA270-761F-4AEC-BC57-D7911E8701C7}"/>
              </a:ext>
            </a:extLst>
          </p:cNvPr>
          <p:cNvCxnSpPr>
            <a:cxnSpLocks/>
          </p:cNvCxnSpPr>
          <p:nvPr/>
        </p:nvCxnSpPr>
        <p:spPr>
          <a:xfrm>
            <a:off x="3300245" y="3842091"/>
            <a:ext cx="1370360" cy="9244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566EBC-EB02-4202-B645-BD1A25D83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05" y="4434327"/>
            <a:ext cx="5689577" cy="10677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D06B0A-F5DF-4117-B804-0114A1635F70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37C64D-A1C1-495B-AB4D-16049545A093}"/>
              </a:ext>
            </a:extLst>
          </p:cNvPr>
          <p:cNvGrpSpPr/>
          <p:nvPr/>
        </p:nvGrpSpPr>
        <p:grpSpPr>
          <a:xfrm>
            <a:off x="398399" y="1734051"/>
            <a:ext cx="11504568" cy="4754720"/>
            <a:chOff x="1114152" y="1315659"/>
            <a:chExt cx="8631082" cy="3549450"/>
          </a:xfrm>
        </p:grpSpPr>
        <p:pic>
          <p:nvPicPr>
            <p:cNvPr id="23" name="그림 2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57A178-0F55-4F0F-9A6D-EF6535DA1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5" b="92424"/>
            <a:stretch/>
          </p:blipFill>
          <p:spPr>
            <a:xfrm>
              <a:off x="1114152" y="1315659"/>
              <a:ext cx="8567730" cy="152402"/>
            </a:xfrm>
            <a:prstGeom prst="rect">
              <a:avLst/>
            </a:prstGeom>
          </p:spPr>
        </p:pic>
        <p:pic>
          <p:nvPicPr>
            <p:cNvPr id="24" name="그림 2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8A9BCA2-69F7-4A38-AC7A-B3E1189BA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87" b="7245"/>
            <a:stretch/>
          </p:blipFill>
          <p:spPr>
            <a:xfrm>
              <a:off x="1177504" y="1497308"/>
              <a:ext cx="8567730" cy="3367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30BBA85-F090-4D98-84F0-4600EBCA71C1}"/>
              </a:ext>
            </a:extLst>
          </p:cNvPr>
          <p:cNvSpPr txBox="1"/>
          <p:nvPr/>
        </p:nvSpPr>
        <p:spPr>
          <a:xfrm>
            <a:off x="325275" y="1115540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1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741395-EE85-4BA9-B259-2742C3B2503F}"/>
              </a:ext>
            </a:extLst>
          </p:cNvPr>
          <p:cNvGrpSpPr/>
          <p:nvPr/>
        </p:nvGrpSpPr>
        <p:grpSpPr>
          <a:xfrm>
            <a:off x="756692" y="1675606"/>
            <a:ext cx="10293931" cy="4735342"/>
            <a:chOff x="503771" y="1753429"/>
            <a:chExt cx="10293931" cy="473534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137E735-2635-4E97-A464-91EF49E00A53}"/>
                </a:ext>
              </a:extLst>
            </p:cNvPr>
            <p:cNvGrpSpPr/>
            <p:nvPr/>
          </p:nvGrpSpPr>
          <p:grpSpPr>
            <a:xfrm>
              <a:off x="503771" y="4390896"/>
              <a:ext cx="10293931" cy="2097875"/>
              <a:chOff x="1791501" y="1104489"/>
              <a:chExt cx="7899346" cy="1417443"/>
            </a:xfrm>
          </p:grpSpPr>
          <p:pic>
            <p:nvPicPr>
              <p:cNvPr id="27" name="그림 2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F0577CBC-C2A5-434D-9B8F-68EAFD32E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1501" y="1104489"/>
                <a:ext cx="7899346" cy="1417443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92766CD-75E3-4F83-8FD7-8D4FC0862FC4}"/>
                  </a:ext>
                </a:extLst>
              </p:cNvPr>
              <p:cNvSpPr/>
              <p:nvPr/>
            </p:nvSpPr>
            <p:spPr>
              <a:xfrm>
                <a:off x="1791501" y="1104489"/>
                <a:ext cx="7899346" cy="1417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3F255D0-324B-4BDF-A154-12DABCEA554D}"/>
                </a:ext>
              </a:extLst>
            </p:cNvPr>
            <p:cNvGrpSpPr/>
            <p:nvPr/>
          </p:nvGrpSpPr>
          <p:grpSpPr>
            <a:xfrm>
              <a:off x="503771" y="1753429"/>
              <a:ext cx="10293931" cy="2608220"/>
              <a:chOff x="1067189" y="3909798"/>
              <a:chExt cx="9358763" cy="260822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F4C7F5F-3F17-410C-B75D-E7E87CA9C21F}"/>
                  </a:ext>
                </a:extLst>
              </p:cNvPr>
              <p:cNvGrpSpPr/>
              <p:nvPr/>
            </p:nvGrpSpPr>
            <p:grpSpPr>
              <a:xfrm>
                <a:off x="1067189" y="3996027"/>
                <a:ext cx="9358763" cy="2378374"/>
                <a:chOff x="1106589" y="1482481"/>
                <a:chExt cx="8584258" cy="2378374"/>
              </a:xfrm>
            </p:grpSpPr>
            <p:pic>
              <p:nvPicPr>
                <p:cNvPr id="13" name="그림 12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7329124-A045-484F-B2C4-BB6DB0410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27" b="91822"/>
                <a:stretch/>
              </p:blipFill>
              <p:spPr>
                <a:xfrm>
                  <a:off x="1106589" y="1482481"/>
                  <a:ext cx="8584258" cy="161365"/>
                </a:xfrm>
                <a:prstGeom prst="rect">
                  <a:avLst/>
                </a:prstGeom>
              </p:spPr>
            </p:pic>
            <p:pic>
              <p:nvPicPr>
                <p:cNvPr id="15" name="그림 14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50417C77-ECAC-4844-9A76-6D51FE25F9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47" b="37320"/>
                <a:stretch/>
              </p:blipFill>
              <p:spPr>
                <a:xfrm>
                  <a:off x="1106589" y="1643847"/>
                  <a:ext cx="8584258" cy="2217008"/>
                </a:xfrm>
                <a:prstGeom prst="rect">
                  <a:avLst/>
                </a:prstGeom>
              </p:spPr>
            </p:pic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01C4169-7CEE-45B1-B8C4-95A027E57883}"/>
                  </a:ext>
                </a:extLst>
              </p:cNvPr>
              <p:cNvSpPr/>
              <p:nvPr/>
            </p:nvSpPr>
            <p:spPr>
              <a:xfrm>
                <a:off x="1067189" y="3909798"/>
                <a:ext cx="9358762" cy="26082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4F1033-5C19-473B-931D-E3E2288598DD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41E806-7F52-4646-B86F-73993AD09276}"/>
              </a:ext>
            </a:extLst>
          </p:cNvPr>
          <p:cNvSpPr txBox="1"/>
          <p:nvPr/>
        </p:nvSpPr>
        <p:spPr>
          <a:xfrm>
            <a:off x="325275" y="1115540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513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B3F262-2430-4E3D-95E1-E2E608C9EA82}"/>
              </a:ext>
            </a:extLst>
          </p:cNvPr>
          <p:cNvGrpSpPr/>
          <p:nvPr/>
        </p:nvGrpSpPr>
        <p:grpSpPr>
          <a:xfrm>
            <a:off x="4108964" y="5303053"/>
            <a:ext cx="3441456" cy="1185718"/>
            <a:chOff x="5288051" y="3735615"/>
            <a:chExt cx="3441456" cy="1185718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E0DF127-DA03-4687-9BF6-CF8BBED76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4" t="5524" r="34713" b="74013"/>
            <a:stretch/>
          </p:blipFill>
          <p:spPr>
            <a:xfrm>
              <a:off x="5345685" y="3753522"/>
              <a:ext cx="3383821" cy="1167811"/>
            </a:xfrm>
            <a:prstGeom prst="rect">
              <a:avLst/>
            </a:prstGeom>
          </p:spPr>
        </p:pic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E74CC5-0E76-4E18-AF1C-B769AE99F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5" t="8379" r="34784" b="74454"/>
            <a:stretch/>
          </p:blipFill>
          <p:spPr>
            <a:xfrm>
              <a:off x="5345683" y="3735615"/>
              <a:ext cx="3383822" cy="963327"/>
            </a:xfrm>
            <a:prstGeom prst="rect">
              <a:avLst/>
            </a:prstGeom>
          </p:spPr>
        </p:pic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6F3F55-C6D6-441A-8D23-FBFEECFE5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4" t="5524" r="34713" b="74013"/>
            <a:stretch/>
          </p:blipFill>
          <p:spPr>
            <a:xfrm>
              <a:off x="5345686" y="3735615"/>
              <a:ext cx="3383821" cy="116781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17D877-5A92-4D65-B612-36BF93D80413}"/>
                </a:ext>
              </a:extLst>
            </p:cNvPr>
            <p:cNvSpPr/>
            <p:nvPr/>
          </p:nvSpPr>
          <p:spPr>
            <a:xfrm>
              <a:off x="5288051" y="3753522"/>
              <a:ext cx="3441455" cy="1149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19E968B-8D63-44FE-A8D8-28040A56B606}"/>
                </a:ext>
              </a:extLst>
            </p:cNvPr>
            <p:cNvSpPr/>
            <p:nvPr/>
          </p:nvSpPr>
          <p:spPr>
            <a:xfrm>
              <a:off x="7483749" y="4427297"/>
              <a:ext cx="582413" cy="27164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388F44-32A0-4EA1-89AC-AC8AE7729391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B4137-4173-449E-A7F5-6C818F2037B7}"/>
              </a:ext>
            </a:extLst>
          </p:cNvPr>
          <p:cNvSpPr txBox="1"/>
          <p:nvPr/>
        </p:nvSpPr>
        <p:spPr>
          <a:xfrm>
            <a:off x="325275" y="1115540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A1E363-E480-451E-96B5-C823E0CC2E9F}"/>
              </a:ext>
            </a:extLst>
          </p:cNvPr>
          <p:cNvGrpSpPr/>
          <p:nvPr/>
        </p:nvGrpSpPr>
        <p:grpSpPr>
          <a:xfrm>
            <a:off x="1680447" y="1628181"/>
            <a:ext cx="8594771" cy="2621215"/>
            <a:chOff x="1774714" y="2626475"/>
            <a:chExt cx="8594771" cy="2621215"/>
          </a:xfrm>
        </p:grpSpPr>
        <p:pic>
          <p:nvPicPr>
            <p:cNvPr id="27" name="그림 2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2FC1168-FA4B-4B40-9C15-EFE857787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4" t="21280" r="11201" b="39118"/>
            <a:stretch/>
          </p:blipFill>
          <p:spPr>
            <a:xfrm>
              <a:off x="1774714" y="2626475"/>
              <a:ext cx="8594771" cy="262121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7074CA2-67D4-47A3-9390-851CA3AC0695}"/>
                </a:ext>
              </a:extLst>
            </p:cNvPr>
            <p:cNvSpPr/>
            <p:nvPr/>
          </p:nvSpPr>
          <p:spPr>
            <a:xfrm>
              <a:off x="2583031" y="4769710"/>
              <a:ext cx="565617" cy="47798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41A06B6-99FB-4AB5-9F20-A97ECED67BE1}"/>
              </a:ext>
            </a:extLst>
          </p:cNvPr>
          <p:cNvSpPr/>
          <p:nvPr/>
        </p:nvSpPr>
        <p:spPr>
          <a:xfrm rot="5400000">
            <a:off x="5542858" y="4489380"/>
            <a:ext cx="870160" cy="65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80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76A227-5E18-4888-ABE7-EAE2A700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19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6308C75-103D-4741-B386-FBF33CF48323}"/>
              </a:ext>
            </a:extLst>
          </p:cNvPr>
          <p:cNvSpPr/>
          <p:nvPr/>
        </p:nvSpPr>
        <p:spPr>
          <a:xfrm>
            <a:off x="5276852" y="3738359"/>
            <a:ext cx="1261004" cy="9084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6716FD-6169-499B-AFA6-7EAA5AD7D856}"/>
              </a:ext>
            </a:extLst>
          </p:cNvPr>
          <p:cNvGrpSpPr/>
          <p:nvPr/>
        </p:nvGrpSpPr>
        <p:grpSpPr>
          <a:xfrm>
            <a:off x="440851" y="1882659"/>
            <a:ext cx="4114800" cy="4314354"/>
            <a:chOff x="330507" y="1228607"/>
            <a:chExt cx="4772259" cy="50322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CDD007-10F8-4FD6-B3F1-5004D496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7" y="1228607"/>
              <a:ext cx="4772259" cy="503226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06E9FC5-CF67-4681-A198-B747BE569AC8}"/>
                </a:ext>
              </a:extLst>
            </p:cNvPr>
            <p:cNvSpPr/>
            <p:nvPr/>
          </p:nvSpPr>
          <p:spPr>
            <a:xfrm>
              <a:off x="447049" y="1705274"/>
              <a:ext cx="417790" cy="407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306617-D6B5-4C17-AA70-BE37E27E5E16}"/>
              </a:ext>
            </a:extLst>
          </p:cNvPr>
          <p:cNvGrpSpPr/>
          <p:nvPr/>
        </p:nvGrpSpPr>
        <p:grpSpPr>
          <a:xfrm>
            <a:off x="7259057" y="1882659"/>
            <a:ext cx="4185083" cy="4429560"/>
            <a:chOff x="6929119" y="1228607"/>
            <a:chExt cx="4932373" cy="523081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C07F29-7AD2-42B6-B52C-7AE544D9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19" y="1228607"/>
              <a:ext cx="4932373" cy="5230817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2B01CFC-9AFA-4308-9032-40E293E00594}"/>
                </a:ext>
              </a:extLst>
            </p:cNvPr>
            <p:cNvSpPr/>
            <p:nvPr/>
          </p:nvSpPr>
          <p:spPr>
            <a:xfrm>
              <a:off x="7012834" y="1705274"/>
              <a:ext cx="417790" cy="407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454D75-E36B-4D3C-B790-6B37D98B6DD9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4DDE6-10AE-41B0-BD06-313CBBB260FF}"/>
              </a:ext>
            </a:extLst>
          </p:cNvPr>
          <p:cNvSpPr txBox="1"/>
          <p:nvPr/>
        </p:nvSpPr>
        <p:spPr>
          <a:xfrm>
            <a:off x="325275" y="1115540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076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CB6E88-FF91-4723-A0AD-7EEC126C6311}"/>
              </a:ext>
            </a:extLst>
          </p:cNvPr>
          <p:cNvGrpSpPr/>
          <p:nvPr/>
        </p:nvGrpSpPr>
        <p:grpSpPr>
          <a:xfrm>
            <a:off x="484094" y="1754910"/>
            <a:ext cx="11223812" cy="2673492"/>
            <a:chOff x="484094" y="1102674"/>
            <a:chExt cx="11223812" cy="2673492"/>
          </a:xfrm>
        </p:grpSpPr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E3901F8-8468-410F-ABD7-DA064124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94" y="1102674"/>
              <a:ext cx="11223812" cy="2673492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64BF0D-F450-4CFA-8254-668FF57F2F07}"/>
                </a:ext>
              </a:extLst>
            </p:cNvPr>
            <p:cNvSpPr/>
            <p:nvPr/>
          </p:nvSpPr>
          <p:spPr>
            <a:xfrm>
              <a:off x="10859258" y="3416780"/>
              <a:ext cx="405270" cy="34631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E1A7CD8-608B-432E-B7CE-E9F6BAEBB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5292235"/>
            <a:ext cx="11223812" cy="98611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02F6181-2DF7-477A-BE1D-3897BD506753}"/>
              </a:ext>
            </a:extLst>
          </p:cNvPr>
          <p:cNvSpPr/>
          <p:nvPr/>
        </p:nvSpPr>
        <p:spPr>
          <a:xfrm>
            <a:off x="10844970" y="5696797"/>
            <a:ext cx="405270" cy="3463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641179B-E0EC-45D2-BB42-55315D7A6260}"/>
              </a:ext>
            </a:extLst>
          </p:cNvPr>
          <p:cNvSpPr/>
          <p:nvPr/>
        </p:nvSpPr>
        <p:spPr>
          <a:xfrm>
            <a:off x="5182525" y="4534637"/>
            <a:ext cx="709228" cy="6134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4E069-8BA6-4799-92A9-535B9C8B15F5}"/>
              </a:ext>
            </a:extLst>
          </p:cNvPr>
          <p:cNvSpPr txBox="1"/>
          <p:nvPr/>
        </p:nvSpPr>
        <p:spPr>
          <a:xfrm>
            <a:off x="24785" y="12157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4.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공지 게시판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7B77C-05EB-46D6-A987-91DDFD5C99A1}"/>
              </a:ext>
            </a:extLst>
          </p:cNvPr>
          <p:cNvSpPr txBox="1"/>
          <p:nvPr/>
        </p:nvSpPr>
        <p:spPr>
          <a:xfrm>
            <a:off x="325275" y="1115540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공지사항 게시판</a:t>
            </a:r>
            <a:r>
              <a:rPr lang="en-US" altLang="ko-KR" dirty="0"/>
              <a:t>(</a:t>
            </a:r>
            <a:r>
              <a:rPr lang="ko-KR" altLang="en-US" dirty="0"/>
              <a:t>글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855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7816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76A227-5E18-4888-ABE7-EAE2A700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19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88D798-FF08-4865-A68C-F51B5D645982}"/>
              </a:ext>
            </a:extLst>
          </p:cNvPr>
          <p:cNvGrpSpPr/>
          <p:nvPr/>
        </p:nvGrpSpPr>
        <p:grpSpPr>
          <a:xfrm>
            <a:off x="398399" y="1609311"/>
            <a:ext cx="11570200" cy="3578837"/>
            <a:chOff x="711761" y="1609311"/>
            <a:chExt cx="11570200" cy="3578837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1AE5E66-6BD7-4F66-927C-6D5EFBE5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61" y="1609311"/>
              <a:ext cx="5751791" cy="124216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CD767D-10B6-46F5-8E93-FB18313E4C44}"/>
                </a:ext>
              </a:extLst>
            </p:cNvPr>
            <p:cNvSpPr/>
            <p:nvPr/>
          </p:nvSpPr>
          <p:spPr>
            <a:xfrm>
              <a:off x="3666565" y="2295182"/>
              <a:ext cx="815788" cy="475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CEB82C0-D8B7-4892-A2D3-8BDD662B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83400"/>
              <a:ext cx="5191194" cy="1004748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F24C585-D5EB-4E01-94A0-0A0711D9527D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06" y="3031613"/>
              <a:ext cx="1057835" cy="10742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3B568A-8453-405D-ADC3-77FFB0247932}"/>
                </a:ext>
              </a:extLst>
            </p:cNvPr>
            <p:cNvSpPr txBox="1"/>
            <p:nvPr/>
          </p:nvSpPr>
          <p:spPr>
            <a:xfrm>
              <a:off x="5101232" y="2890295"/>
              <a:ext cx="718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채팅을 누르면 새로운 웹 사이트가 열리며 채팅창으로 넘어갑니다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4A040E-D4D6-40C9-B008-F7E2674EB72B}"/>
              </a:ext>
            </a:extLst>
          </p:cNvPr>
          <p:cNvSpPr txBox="1"/>
          <p:nvPr/>
        </p:nvSpPr>
        <p:spPr>
          <a:xfrm>
            <a:off x="42322" y="124907"/>
            <a:ext cx="195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5.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18467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" y="121577"/>
            <a:ext cx="198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      5.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채팅</a:t>
            </a:r>
            <a:endParaRPr lang="ko-KR" altLang="en-US" sz="280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76A227-5E18-4888-ABE7-EAE2A700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19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8350F4-AD5F-4C19-984F-CB4A90817189}"/>
              </a:ext>
            </a:extLst>
          </p:cNvPr>
          <p:cNvGrpSpPr/>
          <p:nvPr/>
        </p:nvGrpSpPr>
        <p:grpSpPr>
          <a:xfrm>
            <a:off x="1109312" y="1266097"/>
            <a:ext cx="9973375" cy="4862519"/>
            <a:chOff x="389825" y="1266097"/>
            <a:chExt cx="9973375" cy="48625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37D781-758E-4EE9-AB01-5A6A38748EF4}"/>
                </a:ext>
              </a:extLst>
            </p:cNvPr>
            <p:cNvSpPr txBox="1"/>
            <p:nvPr/>
          </p:nvSpPr>
          <p:spPr>
            <a:xfrm>
              <a:off x="2447365" y="2017059"/>
              <a:ext cx="2805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메인에서 채팅 넘어가는</a:t>
              </a:r>
              <a:endParaRPr lang="en-US" altLang="ko-KR" dirty="0"/>
            </a:p>
            <a:p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B30AAE-033A-43C1-AE6D-4C3DC7886E96}"/>
                </a:ext>
              </a:extLst>
            </p:cNvPr>
            <p:cNvGrpSpPr/>
            <p:nvPr/>
          </p:nvGrpSpPr>
          <p:grpSpPr>
            <a:xfrm>
              <a:off x="389825" y="1266097"/>
              <a:ext cx="9973375" cy="4862519"/>
              <a:chOff x="0" y="769872"/>
              <a:chExt cx="12192000" cy="5998480"/>
            </a:xfrm>
          </p:grpSpPr>
          <p:pic>
            <p:nvPicPr>
              <p:cNvPr id="12" name="그림 11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C8B6A7CC-B15F-4DE7-B6A6-98DDD7707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5231"/>
              <a:stretch/>
            </p:blipFill>
            <p:spPr>
              <a:xfrm>
                <a:off x="0" y="769872"/>
                <a:ext cx="12192000" cy="300322"/>
              </a:xfrm>
              <a:prstGeom prst="rect">
                <a:avLst/>
              </a:prstGeom>
            </p:spPr>
          </p:pic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7EE860-E5F1-4B2B-9E59-FE9932F04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37"/>
              <a:stretch/>
            </p:blipFill>
            <p:spPr>
              <a:xfrm>
                <a:off x="0" y="1059298"/>
                <a:ext cx="12192000" cy="5709054"/>
              </a:xfrm>
              <a:prstGeom prst="rect">
                <a:avLst/>
              </a:prstGeom>
            </p:spPr>
          </p:pic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6625550-CD88-4FDC-A3F8-0C25B1DDEDAE}"/>
                </a:ext>
              </a:extLst>
            </p:cNvPr>
            <p:cNvSpPr/>
            <p:nvPr/>
          </p:nvSpPr>
          <p:spPr>
            <a:xfrm>
              <a:off x="960759" y="1266097"/>
              <a:ext cx="1307312" cy="26884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D0A0510-D20C-470E-B17E-06D938838218}"/>
                </a:ext>
              </a:extLst>
            </p:cNvPr>
            <p:cNvCxnSpPr/>
            <p:nvPr/>
          </p:nvCxnSpPr>
          <p:spPr>
            <a:xfrm>
              <a:off x="2070847" y="1595718"/>
              <a:ext cx="896471" cy="8875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4F07E4B-0A8C-488A-8FE0-D7A718A9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082" y="2692641"/>
              <a:ext cx="3284793" cy="1045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9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76A227-5E18-4888-ABE7-EAE2A700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19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154649-8003-4292-83A7-4EADFA984FB3}"/>
              </a:ext>
            </a:extLst>
          </p:cNvPr>
          <p:cNvGrpSpPr/>
          <p:nvPr/>
        </p:nvGrpSpPr>
        <p:grpSpPr>
          <a:xfrm>
            <a:off x="862110" y="1410671"/>
            <a:ext cx="10467779" cy="4864030"/>
            <a:chOff x="398399" y="1410671"/>
            <a:chExt cx="10467779" cy="48640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5446434-608C-49F9-838B-601441C25926}"/>
                </a:ext>
              </a:extLst>
            </p:cNvPr>
            <p:cNvGrpSpPr/>
            <p:nvPr/>
          </p:nvGrpSpPr>
          <p:grpSpPr>
            <a:xfrm>
              <a:off x="398399" y="1410671"/>
              <a:ext cx="10467779" cy="4862519"/>
              <a:chOff x="0" y="769872"/>
              <a:chExt cx="12192000" cy="5998480"/>
            </a:xfrm>
          </p:grpSpPr>
          <p:pic>
            <p:nvPicPr>
              <p:cNvPr id="9" name="그림 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DEDD28AA-1291-4EE6-8BE7-7A1BD777F6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5231"/>
              <a:stretch/>
            </p:blipFill>
            <p:spPr>
              <a:xfrm>
                <a:off x="0" y="769872"/>
                <a:ext cx="12192000" cy="300322"/>
              </a:xfrm>
              <a:prstGeom prst="rect">
                <a:avLst/>
              </a:prstGeom>
            </p:spPr>
          </p:pic>
          <p:pic>
            <p:nvPicPr>
              <p:cNvPr id="12" name="그림 11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3E4C973-C6C6-4700-92FF-F7644DAE3C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37"/>
              <a:stretch/>
            </p:blipFill>
            <p:spPr>
              <a:xfrm>
                <a:off x="0" y="1059298"/>
                <a:ext cx="12192000" cy="5709054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4F3687C-A342-4E65-AED8-5F4470BE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05" y="1683371"/>
              <a:ext cx="831273" cy="893513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4FCC0CC-FD51-4934-A46E-CAAE9864710D}"/>
                </a:ext>
              </a:extLst>
            </p:cNvPr>
            <p:cNvSpPr/>
            <p:nvPr/>
          </p:nvSpPr>
          <p:spPr>
            <a:xfrm>
              <a:off x="1229127" y="6031252"/>
              <a:ext cx="2294965" cy="24344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7D144A-A10F-48A9-9B4E-2A21B92D5593}"/>
              </a:ext>
            </a:extLst>
          </p:cNvPr>
          <p:cNvSpPr txBox="1"/>
          <p:nvPr/>
        </p:nvSpPr>
        <p:spPr>
          <a:xfrm>
            <a:off x="42322" y="124907"/>
            <a:ext cx="195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5.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309393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2CCE60-9918-4912-9C87-18B825F4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2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 </a:t>
            </a:r>
            <a:r>
              <a:rPr lang="ko-KR" altLang="en-US" dirty="0"/>
              <a:t>학습 관리 시스템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DAB5C86-AF57-4CC3-9814-70B1E9037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 b="37644"/>
          <a:stretch/>
        </p:blipFill>
        <p:spPr>
          <a:xfrm>
            <a:off x="33152" y="1855521"/>
            <a:ext cx="12106964" cy="3359428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54B3981-441A-4D0E-910A-8D50EF5826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" b="95855"/>
          <a:stretch/>
        </p:blipFill>
        <p:spPr>
          <a:xfrm>
            <a:off x="33152" y="1582090"/>
            <a:ext cx="12106964" cy="232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4CC3AF-FE37-41DE-978B-31A8416C27B8}"/>
              </a:ext>
            </a:extLst>
          </p:cNvPr>
          <p:cNvSpPr/>
          <p:nvPr/>
        </p:nvSpPr>
        <p:spPr>
          <a:xfrm>
            <a:off x="5994400" y="4338320"/>
            <a:ext cx="703607" cy="357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3FC67-0582-4184-B4DE-B9AA41A30BC9}"/>
              </a:ext>
            </a:extLst>
          </p:cNvPr>
          <p:cNvSpPr txBox="1"/>
          <p:nvPr/>
        </p:nvSpPr>
        <p:spPr>
          <a:xfrm>
            <a:off x="203044" y="108945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>
                <a:latin typeface="+mn-lt"/>
              </a:rPr>
              <a:t>1. </a:t>
            </a:r>
            <a:r>
              <a:rPr lang="ko-KR" altLang="en-US" dirty="0">
                <a:latin typeface="+mn-lt"/>
              </a:rPr>
              <a:t>회원 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FD06EF-7260-4039-A5DC-A1F54ED8A994}"/>
              </a:ext>
            </a:extLst>
          </p:cNvPr>
          <p:cNvSpPr txBox="1"/>
          <p:nvPr/>
        </p:nvSpPr>
        <p:spPr>
          <a:xfrm>
            <a:off x="85036" y="130757"/>
            <a:ext cx="53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2.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회원가입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34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76A227-5E18-4888-ABE7-EAE2A700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19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712929-9FC0-4A80-B4F7-5D41C617549A}"/>
              </a:ext>
            </a:extLst>
          </p:cNvPr>
          <p:cNvGrpSpPr/>
          <p:nvPr/>
        </p:nvGrpSpPr>
        <p:grpSpPr>
          <a:xfrm>
            <a:off x="929823" y="1392741"/>
            <a:ext cx="10332354" cy="4846805"/>
            <a:chOff x="398399" y="1392741"/>
            <a:chExt cx="10332354" cy="484680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F17CC3-7ACA-4CEC-B802-E0D02D1DE952}"/>
                </a:ext>
              </a:extLst>
            </p:cNvPr>
            <p:cNvGrpSpPr/>
            <p:nvPr/>
          </p:nvGrpSpPr>
          <p:grpSpPr>
            <a:xfrm>
              <a:off x="398399" y="1392741"/>
              <a:ext cx="10332354" cy="4846805"/>
              <a:chOff x="398399" y="1338277"/>
              <a:chExt cx="10040470" cy="491920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D406255-909A-4B6C-900A-774C2E3D2517}"/>
                  </a:ext>
                </a:extLst>
              </p:cNvPr>
              <p:cNvGrpSpPr/>
              <p:nvPr/>
            </p:nvGrpSpPr>
            <p:grpSpPr>
              <a:xfrm>
                <a:off x="398399" y="1338277"/>
                <a:ext cx="10040470" cy="4919200"/>
                <a:chOff x="0" y="1031828"/>
                <a:chExt cx="12192000" cy="5913722"/>
              </a:xfrm>
            </p:grpSpPr>
            <p:pic>
              <p:nvPicPr>
                <p:cNvPr id="11" name="그림 10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96CA63F0-5C36-4A15-97D1-57A3AFD16C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5267"/>
                <a:stretch/>
              </p:blipFill>
              <p:spPr>
                <a:xfrm>
                  <a:off x="0" y="1031828"/>
                  <a:ext cx="12192000" cy="300322"/>
                </a:xfrm>
                <a:prstGeom prst="rect">
                  <a:avLst/>
                </a:prstGeom>
              </p:spPr>
            </p:pic>
            <p:pic>
              <p:nvPicPr>
                <p:cNvPr id="16" name="그림 15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6C89E582-D64B-4169-98D0-636ED04CA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332150"/>
                  <a:ext cx="12192000" cy="5613400"/>
                </a:xfrm>
                <a:prstGeom prst="rect">
                  <a:avLst/>
                </a:prstGeom>
              </p:spPr>
            </p:pic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CE308DF-7C2C-4529-A172-DB673874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010" y="1626323"/>
                <a:ext cx="807790" cy="906859"/>
              </a:xfrm>
              <a:prstGeom prst="rect">
                <a:avLst/>
              </a:prstGeom>
            </p:spPr>
          </p:pic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21D5F05-4F0E-44E4-A54E-6A554F42AABA}"/>
                </a:ext>
              </a:extLst>
            </p:cNvPr>
            <p:cNvSpPr/>
            <p:nvPr/>
          </p:nvSpPr>
          <p:spPr>
            <a:xfrm>
              <a:off x="1138517" y="2052917"/>
              <a:ext cx="1801906" cy="63649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C0D6C6-E4A1-494B-92B3-F581B470E65B}"/>
              </a:ext>
            </a:extLst>
          </p:cNvPr>
          <p:cNvSpPr txBox="1"/>
          <p:nvPr/>
        </p:nvSpPr>
        <p:spPr>
          <a:xfrm>
            <a:off x="42322" y="124907"/>
            <a:ext cx="195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5.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3921873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76A227-5E18-4888-ABE7-EAE2A700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19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5A0148-B08A-47C1-9E7B-DC3522560B7A}"/>
              </a:ext>
            </a:extLst>
          </p:cNvPr>
          <p:cNvGrpSpPr/>
          <p:nvPr/>
        </p:nvGrpSpPr>
        <p:grpSpPr>
          <a:xfrm>
            <a:off x="803603" y="1280469"/>
            <a:ext cx="10601296" cy="5108389"/>
            <a:chOff x="407363" y="1280469"/>
            <a:chExt cx="10601296" cy="510838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EAF97-3905-4B61-9390-F61ADAE93877}"/>
                </a:ext>
              </a:extLst>
            </p:cNvPr>
            <p:cNvGrpSpPr/>
            <p:nvPr/>
          </p:nvGrpSpPr>
          <p:grpSpPr>
            <a:xfrm>
              <a:off x="407363" y="1280469"/>
              <a:ext cx="10601296" cy="4869308"/>
              <a:chOff x="277905" y="984059"/>
              <a:chExt cx="10730754" cy="492704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804C40C-A576-4A1D-8C7A-3913EE5FCC26}"/>
                  </a:ext>
                </a:extLst>
              </p:cNvPr>
              <p:cNvGrpSpPr/>
              <p:nvPr/>
            </p:nvGrpSpPr>
            <p:grpSpPr>
              <a:xfrm>
                <a:off x="277905" y="984059"/>
                <a:ext cx="10730754" cy="4927048"/>
                <a:chOff x="277905" y="984059"/>
                <a:chExt cx="10730754" cy="4927048"/>
              </a:xfrm>
            </p:grpSpPr>
            <p:pic>
              <p:nvPicPr>
                <p:cNvPr id="12" name="그림 11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B50F210D-2251-412C-9881-D55701949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5673"/>
                <a:stretch/>
              </p:blipFill>
              <p:spPr>
                <a:xfrm>
                  <a:off x="277906" y="984059"/>
                  <a:ext cx="10730753" cy="237238"/>
                </a:xfrm>
                <a:prstGeom prst="rect">
                  <a:avLst/>
                </a:prstGeom>
              </p:spPr>
            </p:pic>
            <p:pic>
              <p:nvPicPr>
                <p:cNvPr id="14" name="그림 13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74FB90C5-98BA-46E3-BA1C-1D8EE0E11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95"/>
                <a:stretch/>
              </p:blipFill>
              <p:spPr>
                <a:xfrm>
                  <a:off x="277905" y="1235060"/>
                  <a:ext cx="10578354" cy="4676047"/>
                </a:xfrm>
                <a:prstGeom prst="rect">
                  <a:avLst/>
                </a:prstGeom>
              </p:spPr>
            </p:pic>
          </p:grp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C837F04-388D-4137-9303-9EFEB03D6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0869" y="1257946"/>
                <a:ext cx="807790" cy="906859"/>
              </a:xfrm>
              <a:prstGeom prst="rect">
                <a:avLst/>
              </a:prstGeom>
            </p:spPr>
          </p:pic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BE51A12-CA5C-4B46-AE7A-0A26F753B04B}"/>
                </a:ext>
              </a:extLst>
            </p:cNvPr>
            <p:cNvSpPr/>
            <p:nvPr/>
          </p:nvSpPr>
          <p:spPr>
            <a:xfrm>
              <a:off x="5031818" y="1719712"/>
              <a:ext cx="4927190" cy="466914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DAFC958-A33E-4D1C-B9F6-F5447B31A711}"/>
                </a:ext>
              </a:extLst>
            </p:cNvPr>
            <p:cNvSpPr/>
            <p:nvPr/>
          </p:nvSpPr>
          <p:spPr>
            <a:xfrm>
              <a:off x="1183341" y="1960886"/>
              <a:ext cx="2949388" cy="16894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562FFE-AAF1-44BE-856F-4B67B9EAC948}"/>
              </a:ext>
            </a:extLst>
          </p:cNvPr>
          <p:cNvSpPr txBox="1"/>
          <p:nvPr/>
        </p:nvSpPr>
        <p:spPr>
          <a:xfrm>
            <a:off x="42322" y="124907"/>
            <a:ext cx="195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5.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4077861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7CCDF-E07A-4621-B7A1-7D4CA832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46F52A-FFFC-4F83-B1A3-17DDD7EF6E95}"/>
              </a:ext>
            </a:extLst>
          </p:cNvPr>
          <p:cNvGrpSpPr/>
          <p:nvPr/>
        </p:nvGrpSpPr>
        <p:grpSpPr>
          <a:xfrm>
            <a:off x="658593" y="1305499"/>
            <a:ext cx="10892118" cy="5031676"/>
            <a:chOff x="292833" y="1305499"/>
            <a:chExt cx="10892118" cy="503167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9B07192-1AF3-4322-A84F-F19A9EB8C38E}"/>
                </a:ext>
              </a:extLst>
            </p:cNvPr>
            <p:cNvGrpSpPr/>
            <p:nvPr/>
          </p:nvGrpSpPr>
          <p:grpSpPr>
            <a:xfrm>
              <a:off x="292833" y="1311838"/>
              <a:ext cx="10892118" cy="5025337"/>
              <a:chOff x="0" y="566731"/>
              <a:chExt cx="12192000" cy="6027180"/>
            </a:xfrm>
          </p:grpSpPr>
          <p:pic>
            <p:nvPicPr>
              <p:cNvPr id="23" name="그림 2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76ED2F8A-B62A-4B69-ADC3-CA1CDEACC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5205"/>
              <a:stretch/>
            </p:blipFill>
            <p:spPr>
              <a:xfrm>
                <a:off x="0" y="566731"/>
                <a:ext cx="12192000" cy="301871"/>
              </a:xfrm>
              <a:prstGeom prst="rect">
                <a:avLst/>
              </a:prstGeom>
            </p:spPr>
          </p:pic>
          <p:pic>
            <p:nvPicPr>
              <p:cNvPr id="25" name="그림 2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B8946F6-3314-4CA9-A6C4-2F7E87E56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84"/>
              <a:stretch/>
            </p:blipFill>
            <p:spPr>
              <a:xfrm>
                <a:off x="0" y="845068"/>
                <a:ext cx="12192000" cy="5748843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1122F4-FC68-4C49-95ED-BAF92BE633B1}"/>
                </a:ext>
              </a:extLst>
            </p:cNvPr>
            <p:cNvSpPr/>
            <p:nvPr/>
          </p:nvSpPr>
          <p:spPr>
            <a:xfrm>
              <a:off x="2447365" y="2000728"/>
              <a:ext cx="475129" cy="392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01B517-8FF1-4990-AE0E-C18B1BAE4713}"/>
                </a:ext>
              </a:extLst>
            </p:cNvPr>
            <p:cNvSpPr/>
            <p:nvPr/>
          </p:nvSpPr>
          <p:spPr>
            <a:xfrm>
              <a:off x="1007050" y="1305499"/>
              <a:ext cx="1772010" cy="2051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CD9EB2-3690-495E-A52B-9EE8AA01CCA7}"/>
              </a:ext>
            </a:extLst>
          </p:cNvPr>
          <p:cNvSpPr txBox="1"/>
          <p:nvPr/>
        </p:nvSpPr>
        <p:spPr>
          <a:xfrm>
            <a:off x="42323" y="124907"/>
            <a:ext cx="24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6.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기타기능</a:t>
            </a:r>
          </a:p>
        </p:txBody>
      </p:sp>
    </p:spTree>
    <p:extLst>
      <p:ext uri="{BB962C8B-B14F-4D97-AF65-F5344CB8AC3E}">
        <p14:creationId xmlns:p14="http://schemas.microsoft.com/office/powerpoint/2010/main" val="11569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7CCDF-E07A-4621-B7A1-7D4CA832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94D9BB-F07A-4348-98D2-78B8BDEA8F68}"/>
              </a:ext>
            </a:extLst>
          </p:cNvPr>
          <p:cNvGrpSpPr/>
          <p:nvPr/>
        </p:nvGrpSpPr>
        <p:grpSpPr>
          <a:xfrm>
            <a:off x="706419" y="1307930"/>
            <a:ext cx="10811435" cy="4721809"/>
            <a:chOff x="188259" y="1307930"/>
            <a:chExt cx="10811435" cy="472180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394C6FD-EDB5-45D2-B7C0-8D7147A3A458}"/>
                </a:ext>
              </a:extLst>
            </p:cNvPr>
            <p:cNvGrpSpPr/>
            <p:nvPr/>
          </p:nvGrpSpPr>
          <p:grpSpPr>
            <a:xfrm>
              <a:off x="188259" y="1307930"/>
              <a:ext cx="10811435" cy="4721809"/>
              <a:chOff x="0" y="889331"/>
              <a:chExt cx="12192000" cy="5372347"/>
            </a:xfrm>
          </p:grpSpPr>
          <p:pic>
            <p:nvPicPr>
              <p:cNvPr id="9" name="그림 8" descr="스크린샷, 모니터, 주차장, 화면이(가) 표시된 사진&#10;&#10;자동 생성된 설명">
                <a:extLst>
                  <a:ext uri="{FF2B5EF4-FFF2-40B4-BE49-F238E27FC236}">
                    <a16:creationId xmlns:a16="http://schemas.microsoft.com/office/drawing/2014/main" id="{26A05A96-04A4-4BC4-847C-585D713C8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5673"/>
              <a:stretch/>
            </p:blipFill>
            <p:spPr>
              <a:xfrm>
                <a:off x="0" y="889331"/>
                <a:ext cx="12192000" cy="245166"/>
              </a:xfrm>
              <a:prstGeom prst="rect">
                <a:avLst/>
              </a:prstGeom>
            </p:spPr>
          </p:pic>
          <p:pic>
            <p:nvPicPr>
              <p:cNvPr id="11" name="그림 10" descr="스크린샷, 모니터, 주차장, 화면이(가) 표시된 사진&#10;&#10;자동 생성된 설명">
                <a:extLst>
                  <a:ext uri="{FF2B5EF4-FFF2-40B4-BE49-F238E27FC236}">
                    <a16:creationId xmlns:a16="http://schemas.microsoft.com/office/drawing/2014/main" id="{977E6E88-9BF3-47E5-B507-C06939E71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6"/>
              <a:stretch/>
            </p:blipFill>
            <p:spPr>
              <a:xfrm>
                <a:off x="0" y="1119542"/>
                <a:ext cx="12192000" cy="5142136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1122F4-FC68-4C49-95ED-BAF92BE633B1}"/>
                </a:ext>
              </a:extLst>
            </p:cNvPr>
            <p:cNvSpPr/>
            <p:nvPr/>
          </p:nvSpPr>
          <p:spPr>
            <a:xfrm>
              <a:off x="2796988" y="2013740"/>
              <a:ext cx="439271" cy="392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01B517-8FF1-4990-AE0E-C18B1BAE4713}"/>
                </a:ext>
              </a:extLst>
            </p:cNvPr>
            <p:cNvSpPr/>
            <p:nvPr/>
          </p:nvSpPr>
          <p:spPr>
            <a:xfrm>
              <a:off x="960759" y="1318286"/>
              <a:ext cx="1772010" cy="2051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C83C30-7CD5-4790-8E62-A0A84B39D691}"/>
              </a:ext>
            </a:extLst>
          </p:cNvPr>
          <p:cNvSpPr txBox="1"/>
          <p:nvPr/>
        </p:nvSpPr>
        <p:spPr>
          <a:xfrm>
            <a:off x="42323" y="124907"/>
            <a:ext cx="24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6.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기타기능</a:t>
            </a:r>
          </a:p>
        </p:txBody>
      </p:sp>
    </p:spTree>
    <p:extLst>
      <p:ext uri="{BB962C8B-B14F-4D97-AF65-F5344CB8AC3E}">
        <p14:creationId xmlns:p14="http://schemas.microsoft.com/office/powerpoint/2010/main" val="3286828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E5D5FC-28BC-4069-B597-E70FE3AB388C}"/>
              </a:ext>
            </a:extLst>
          </p:cNvPr>
          <p:cNvGrpSpPr/>
          <p:nvPr/>
        </p:nvGrpSpPr>
        <p:grpSpPr>
          <a:xfrm>
            <a:off x="711762" y="2283536"/>
            <a:ext cx="10572358" cy="2649383"/>
            <a:chOff x="711762" y="2104308"/>
            <a:chExt cx="10572358" cy="26493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6125BA-2B37-4D0E-96C2-8AA18432F8FB}"/>
                </a:ext>
              </a:extLst>
            </p:cNvPr>
            <p:cNvSpPr/>
            <p:nvPr/>
          </p:nvSpPr>
          <p:spPr>
            <a:xfrm>
              <a:off x="711762" y="2104308"/>
              <a:ext cx="10572358" cy="2649383"/>
            </a:xfrm>
            <a:prstGeom prst="rect">
              <a:avLst/>
            </a:prstGeom>
            <a:solidFill>
              <a:srgbClr val="2358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ㄴ</a:t>
              </a:r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9E22F96-72D5-475B-9041-E6A3EBA62FF4}"/>
                </a:ext>
              </a:extLst>
            </p:cNvPr>
            <p:cNvGrpSpPr/>
            <p:nvPr/>
          </p:nvGrpSpPr>
          <p:grpSpPr>
            <a:xfrm>
              <a:off x="907880" y="2359709"/>
              <a:ext cx="10214756" cy="2151811"/>
              <a:chOff x="1113616" y="2108039"/>
              <a:chExt cx="10214756" cy="215181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905FAA4-50BC-4174-9A95-D1F3E86FE82D}"/>
                  </a:ext>
                </a:extLst>
              </p:cNvPr>
              <p:cNvGrpSpPr/>
              <p:nvPr/>
            </p:nvGrpSpPr>
            <p:grpSpPr>
              <a:xfrm>
                <a:off x="1113616" y="2663870"/>
                <a:ext cx="1019827" cy="1019827"/>
                <a:chOff x="1018883" y="2449398"/>
                <a:chExt cx="1479518" cy="1479518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00EB73D-41C0-4F24-8BC9-A1267BD09792}"/>
                    </a:ext>
                  </a:extLst>
                </p:cNvPr>
                <p:cNvSpPr/>
                <p:nvPr/>
              </p:nvSpPr>
              <p:spPr>
                <a:xfrm>
                  <a:off x="1018883" y="2449398"/>
                  <a:ext cx="1479518" cy="1479518"/>
                </a:xfrm>
                <a:prstGeom prst="ellipse">
                  <a:avLst/>
                </a:prstGeom>
                <a:solidFill>
                  <a:srgbClr val="23588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E8E3AB0-0E17-4EAD-BD81-2646578D3A0F}"/>
                    </a:ext>
                  </a:extLst>
                </p:cNvPr>
                <p:cNvSpPr/>
                <p:nvPr/>
              </p:nvSpPr>
              <p:spPr>
                <a:xfrm>
                  <a:off x="1141408" y="2571923"/>
                  <a:ext cx="1234468" cy="1234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080F8D86-3695-4AA4-A989-BE59B66A6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0707" y="2737067"/>
                  <a:ext cx="811985" cy="911569"/>
                </a:xfrm>
                <a:prstGeom prst="rect">
                  <a:avLst/>
                </a:prstGeom>
              </p:spPr>
            </p:pic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1ADD015-926F-45F1-B87E-172B80D17BDE}"/>
                  </a:ext>
                </a:extLst>
              </p:cNvPr>
              <p:cNvGrpSpPr/>
              <p:nvPr/>
            </p:nvGrpSpPr>
            <p:grpSpPr>
              <a:xfrm>
                <a:off x="4915243" y="2445970"/>
                <a:ext cx="1479518" cy="1479518"/>
                <a:chOff x="1018883" y="2449398"/>
                <a:chExt cx="1479518" cy="1479518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C62637EE-45A4-47BD-A276-14728B942DE6}"/>
                    </a:ext>
                  </a:extLst>
                </p:cNvPr>
                <p:cNvSpPr/>
                <p:nvPr/>
              </p:nvSpPr>
              <p:spPr>
                <a:xfrm>
                  <a:off x="1018883" y="2449398"/>
                  <a:ext cx="1479518" cy="1479518"/>
                </a:xfrm>
                <a:prstGeom prst="ellipse">
                  <a:avLst/>
                </a:prstGeom>
                <a:solidFill>
                  <a:srgbClr val="23588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ACFE78C-8BDB-4F64-8F6E-6E6C51F4CAD8}"/>
                    </a:ext>
                  </a:extLst>
                </p:cNvPr>
                <p:cNvSpPr/>
                <p:nvPr/>
              </p:nvSpPr>
              <p:spPr>
                <a:xfrm>
                  <a:off x="1141408" y="2571923"/>
                  <a:ext cx="1234468" cy="1234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E8DB3FCE-0E08-42D1-8115-BC0CC053CA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0707" y="2737067"/>
                  <a:ext cx="811985" cy="911569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FE05BEC-6A13-45E8-A174-968B7F3D0092}"/>
                  </a:ext>
                </a:extLst>
              </p:cNvPr>
              <p:cNvGrpSpPr/>
              <p:nvPr/>
            </p:nvGrpSpPr>
            <p:grpSpPr>
              <a:xfrm>
                <a:off x="9176561" y="2108039"/>
                <a:ext cx="2151811" cy="2151811"/>
                <a:chOff x="1018883" y="2449398"/>
                <a:chExt cx="1479518" cy="1479518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D0A5138-512A-47A3-A9AB-094F9913E821}"/>
                    </a:ext>
                  </a:extLst>
                </p:cNvPr>
                <p:cNvSpPr/>
                <p:nvPr/>
              </p:nvSpPr>
              <p:spPr>
                <a:xfrm>
                  <a:off x="1018883" y="2449398"/>
                  <a:ext cx="1479518" cy="1479518"/>
                </a:xfrm>
                <a:prstGeom prst="ellipse">
                  <a:avLst/>
                </a:prstGeom>
                <a:solidFill>
                  <a:srgbClr val="23588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8C2904B-7E9C-45AA-8D75-24144210A275}"/>
                    </a:ext>
                  </a:extLst>
                </p:cNvPr>
                <p:cNvSpPr/>
                <p:nvPr/>
              </p:nvSpPr>
              <p:spPr>
                <a:xfrm>
                  <a:off x="1141408" y="2571923"/>
                  <a:ext cx="1234468" cy="1234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F5553D2D-04B8-4C5B-9236-AC087DCB4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0707" y="2737067"/>
                  <a:ext cx="811985" cy="911569"/>
                </a:xfrm>
                <a:prstGeom prst="rect">
                  <a:avLst/>
                </a:prstGeom>
              </p:spPr>
            </p:pic>
          </p:grp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06FAB688-A09F-41E4-A911-5B1A91F368E7}"/>
                  </a:ext>
                </a:extLst>
              </p:cNvPr>
              <p:cNvSpPr/>
              <p:nvPr/>
            </p:nvSpPr>
            <p:spPr>
              <a:xfrm>
                <a:off x="2757229" y="3001379"/>
                <a:ext cx="1479518" cy="365125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1BD7B0A7-8344-4E62-98D6-FD2A9151EDDC}"/>
                  </a:ext>
                </a:extLst>
              </p:cNvPr>
              <p:cNvSpPr/>
              <p:nvPr/>
            </p:nvSpPr>
            <p:spPr>
              <a:xfrm>
                <a:off x="7046384" y="3001380"/>
                <a:ext cx="1479518" cy="365125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9A41EA-D70B-489F-9CE1-FAFF5D12E3F6}"/>
                  </a:ext>
                </a:extLst>
              </p:cNvPr>
              <p:cNvSpPr txBox="1"/>
              <p:nvPr/>
            </p:nvSpPr>
            <p:spPr>
              <a:xfrm>
                <a:off x="2514988" y="2109646"/>
                <a:ext cx="1963999" cy="869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데이터를 누적해 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빅데이터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구축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7C03AF-67B2-46B0-B965-19173CFEB2DC}"/>
                  </a:ext>
                </a:extLst>
              </p:cNvPr>
              <p:cNvSpPr txBox="1"/>
              <p:nvPr/>
            </p:nvSpPr>
            <p:spPr>
              <a:xfrm>
                <a:off x="6571846" y="2109646"/>
                <a:ext cx="2343910" cy="869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빅데이터를 바탕으로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chemeClr val="bg1"/>
                    </a:solidFill>
                  </a:rPr>
                  <a:t>AI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기능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으로 확장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7CCD2E7-B75D-4EA3-B3FA-F4D8B3D7D590}"/>
              </a:ext>
            </a:extLst>
          </p:cNvPr>
          <p:cNvSpPr txBox="1"/>
          <p:nvPr/>
        </p:nvSpPr>
        <p:spPr>
          <a:xfrm>
            <a:off x="571350" y="1153972"/>
            <a:ext cx="105512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우리 팀의 장점인 </a:t>
            </a:r>
            <a:r>
              <a:rPr lang="ko-KR" altLang="en-US" b="1" dirty="0"/>
              <a:t>열정과 의지</a:t>
            </a:r>
            <a:r>
              <a:rPr lang="ko-KR" altLang="en-US" dirty="0"/>
              <a:t>를 통해 성공적으로 프로젝트를 마칠 수 있었다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→ 어려운 점을 극복하려 평일 뿐만 아니라 주말까지 나와서 회의하고 프로젝트를 마무리 하려고 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A23E70-38B5-42B9-8DBA-A861565B521C}"/>
              </a:ext>
            </a:extLst>
          </p:cNvPr>
          <p:cNvSpPr txBox="1"/>
          <p:nvPr/>
        </p:nvSpPr>
        <p:spPr>
          <a:xfrm>
            <a:off x="711762" y="5045093"/>
            <a:ext cx="103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기간내에 프로젝트를 준비하느라 우리가 처음 구상했던 계획만큼 도달하지 못한 점이 아쉽다</a:t>
            </a:r>
            <a:r>
              <a:rPr lang="en-US" altLang="ko-KR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1F8D6E-2900-49D8-99F1-4E676D9BD444}"/>
              </a:ext>
            </a:extLst>
          </p:cNvPr>
          <p:cNvSpPr txBox="1"/>
          <p:nvPr/>
        </p:nvSpPr>
        <p:spPr>
          <a:xfrm>
            <a:off x="711762" y="5481939"/>
            <a:ext cx="1112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각자 파트를 나눠서 프로젝트를 진행하면서</a:t>
            </a:r>
            <a:r>
              <a:rPr lang="en-US" altLang="ko-KR" dirty="0"/>
              <a:t>,</a:t>
            </a:r>
            <a:r>
              <a:rPr lang="ko-KR" altLang="en-US" dirty="0"/>
              <a:t> 자기 파트를 제외한 나머지 파트에서의 이해도가 부족했다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62DBE-6B3D-4EB2-96B7-108B7D420DF1}"/>
              </a:ext>
            </a:extLst>
          </p:cNvPr>
          <p:cNvSpPr txBox="1"/>
          <p:nvPr/>
        </p:nvSpPr>
        <p:spPr>
          <a:xfrm>
            <a:off x="42323" y="124907"/>
            <a:ext cx="380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7</a:t>
            </a:r>
            <a:r>
              <a:rPr lang="en-US" altLang="ko-KR" sz="2800" b="1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.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lt"/>
                <a:ea typeface="08서울남산체 EB" panose="02020603020101020101" pitchFamily="18" charset="-127"/>
              </a:rPr>
              <a:t>프로젝트를 마치며</a:t>
            </a:r>
          </a:p>
        </p:txBody>
      </p:sp>
    </p:spTree>
    <p:extLst>
      <p:ext uri="{BB962C8B-B14F-4D97-AF65-F5344CB8AC3E}">
        <p14:creationId xmlns:p14="http://schemas.microsoft.com/office/powerpoint/2010/main" val="22721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3517287" cy="685800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5400000">
            <a:off x="3491925" y="3037804"/>
            <a:ext cx="367750" cy="317026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34314" y="2811894"/>
            <a:ext cx="3364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Thank You!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AE048-45C4-4555-AFD4-19585BCE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509670-CB1B-476B-8C77-965E6D6ABB9E}"/>
              </a:ext>
            </a:extLst>
          </p:cNvPr>
          <p:cNvGrpSpPr/>
          <p:nvPr/>
        </p:nvGrpSpPr>
        <p:grpSpPr>
          <a:xfrm>
            <a:off x="1018883" y="2449398"/>
            <a:ext cx="1479518" cy="1479518"/>
            <a:chOff x="1018883" y="2449398"/>
            <a:chExt cx="1479518" cy="14795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60E7733-460C-4322-A8E9-13B0C8949527}"/>
                </a:ext>
              </a:extLst>
            </p:cNvPr>
            <p:cNvSpPr/>
            <p:nvPr/>
          </p:nvSpPr>
          <p:spPr>
            <a:xfrm>
              <a:off x="1018883" y="2449398"/>
              <a:ext cx="1479518" cy="1479518"/>
            </a:xfrm>
            <a:prstGeom prst="ellipse">
              <a:avLst/>
            </a:prstGeom>
            <a:solidFill>
              <a:srgbClr val="23588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91462D8-74F2-43CA-A096-38CA9B693869}"/>
                </a:ext>
              </a:extLst>
            </p:cNvPr>
            <p:cNvSpPr/>
            <p:nvPr/>
          </p:nvSpPr>
          <p:spPr>
            <a:xfrm>
              <a:off x="1141408" y="2571923"/>
              <a:ext cx="1234468" cy="1234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A33E1F-EFF8-4155-A4BE-A18C7E5B2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707" y="2737067"/>
              <a:ext cx="811985" cy="911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57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937EDC-F0C9-463E-91AD-4B6382883EDD}"/>
              </a:ext>
            </a:extLst>
          </p:cNvPr>
          <p:cNvGrpSpPr/>
          <p:nvPr/>
        </p:nvGrpSpPr>
        <p:grpSpPr>
          <a:xfrm>
            <a:off x="-102640" y="1587474"/>
            <a:ext cx="12294640" cy="4657855"/>
            <a:chOff x="-102640" y="1111978"/>
            <a:chExt cx="12294640" cy="46578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66FFA9D-0DCD-4BDC-9522-643C4390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86" t="27644" r="986" b="19602"/>
            <a:stretch/>
          </p:blipFill>
          <p:spPr>
            <a:xfrm>
              <a:off x="-102640" y="2319484"/>
              <a:ext cx="12192000" cy="3450349"/>
            </a:xfrm>
            <a:prstGeom prst="rect">
              <a:avLst/>
            </a:prstGeom>
          </p:spPr>
        </p:pic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E889B66-0F1F-4C07-8F96-AEEA9943A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" b="77111"/>
            <a:stretch/>
          </p:blipFill>
          <p:spPr>
            <a:xfrm>
              <a:off x="0" y="1305784"/>
              <a:ext cx="12192000" cy="97088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7595D3-28F6-4466-B42F-CEF7C7C9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444"/>
            <a:stretch/>
          </p:blipFill>
          <p:spPr>
            <a:xfrm>
              <a:off x="0" y="1111978"/>
              <a:ext cx="12192000" cy="220147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2CCE60-9918-4912-9C87-18B825F4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2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 </a:t>
            </a:r>
            <a:r>
              <a:rPr lang="ko-KR" altLang="en-US" dirty="0"/>
              <a:t>학습 관리 시스템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5C6982-17F6-4DA6-8847-386C80291EED}"/>
              </a:ext>
            </a:extLst>
          </p:cNvPr>
          <p:cNvGrpSpPr/>
          <p:nvPr/>
        </p:nvGrpSpPr>
        <p:grpSpPr>
          <a:xfrm>
            <a:off x="0" y="1588262"/>
            <a:ext cx="12192000" cy="4657067"/>
            <a:chOff x="0" y="1181989"/>
            <a:chExt cx="12192000" cy="4657067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8C4A492-D031-4212-BB2E-A06E0F3CB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" b="20702"/>
            <a:stretch/>
          </p:blipFill>
          <p:spPr>
            <a:xfrm>
              <a:off x="0" y="1375795"/>
              <a:ext cx="12192000" cy="446326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93F823-A61E-496F-ABA4-A3B3D8F0C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444"/>
            <a:stretch/>
          </p:blipFill>
          <p:spPr>
            <a:xfrm>
              <a:off x="0" y="1181989"/>
              <a:ext cx="12192000" cy="22014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FA9057-A53C-4F54-87A4-6EEF6D1B1326}"/>
              </a:ext>
            </a:extLst>
          </p:cNvPr>
          <p:cNvSpPr txBox="1"/>
          <p:nvPr/>
        </p:nvSpPr>
        <p:spPr>
          <a:xfrm>
            <a:off x="203044" y="108945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회원 가입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091B10-20B0-455F-BF1B-18264FA373DD}"/>
              </a:ext>
            </a:extLst>
          </p:cNvPr>
          <p:cNvSpPr txBox="1"/>
          <p:nvPr/>
        </p:nvSpPr>
        <p:spPr>
          <a:xfrm>
            <a:off x="85036" y="130757"/>
            <a:ext cx="53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2.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회원가입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91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937EDC-F0C9-463E-91AD-4B6382883EDD}"/>
              </a:ext>
            </a:extLst>
          </p:cNvPr>
          <p:cNvGrpSpPr/>
          <p:nvPr/>
        </p:nvGrpSpPr>
        <p:grpSpPr>
          <a:xfrm>
            <a:off x="-102640" y="1587474"/>
            <a:ext cx="12294640" cy="4657855"/>
            <a:chOff x="-102640" y="1111978"/>
            <a:chExt cx="12294640" cy="46578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66FFA9D-0DCD-4BDC-9522-643C4390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86" t="27644" r="986" b="19602"/>
            <a:stretch/>
          </p:blipFill>
          <p:spPr>
            <a:xfrm>
              <a:off x="-102640" y="2319484"/>
              <a:ext cx="12192000" cy="3450349"/>
            </a:xfrm>
            <a:prstGeom prst="rect">
              <a:avLst/>
            </a:prstGeom>
          </p:spPr>
        </p:pic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E889B66-0F1F-4C07-8F96-AEEA9943A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" b="77111"/>
            <a:stretch/>
          </p:blipFill>
          <p:spPr>
            <a:xfrm>
              <a:off x="0" y="1305784"/>
              <a:ext cx="12192000" cy="97088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7595D3-28F6-4466-B42F-CEF7C7C9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444"/>
            <a:stretch/>
          </p:blipFill>
          <p:spPr>
            <a:xfrm>
              <a:off x="0" y="1111978"/>
              <a:ext cx="12192000" cy="220147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2CCE60-9918-4912-9C87-18B825F4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2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 </a:t>
            </a:r>
            <a:r>
              <a:rPr lang="ko-KR" altLang="en-US" dirty="0"/>
              <a:t>학습 관리 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9057-A53C-4F54-87A4-6EEF6D1B1326}"/>
              </a:ext>
            </a:extLst>
          </p:cNvPr>
          <p:cNvSpPr txBox="1"/>
          <p:nvPr/>
        </p:nvSpPr>
        <p:spPr>
          <a:xfrm>
            <a:off x="203044" y="108945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회원 가입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091B10-20B0-455F-BF1B-18264FA373DD}"/>
              </a:ext>
            </a:extLst>
          </p:cNvPr>
          <p:cNvSpPr txBox="1"/>
          <p:nvPr/>
        </p:nvSpPr>
        <p:spPr>
          <a:xfrm>
            <a:off x="85036" y="130757"/>
            <a:ext cx="53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2.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회원가입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338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2CCE60-9918-4912-9C87-18B825F4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2"/>
            <a:ext cx="4114800" cy="365125"/>
          </a:xfrm>
        </p:spPr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CD86D05B-41DB-4800-87E7-84DB85DD8D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0" t="53440" r="59391" b="35985"/>
          <a:stretch/>
        </p:blipFill>
        <p:spPr>
          <a:xfrm>
            <a:off x="3062473" y="4603026"/>
            <a:ext cx="6067053" cy="13674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B16C44D-EABF-40A6-92FF-B3C513F3A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53590" r="59264" b="38110"/>
          <a:stretch/>
        </p:blipFill>
        <p:spPr>
          <a:xfrm>
            <a:off x="3062473" y="2082427"/>
            <a:ext cx="6067052" cy="1026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5A89D23-0973-4B75-AEDB-147B8DD3528D}"/>
              </a:ext>
            </a:extLst>
          </p:cNvPr>
          <p:cNvSpPr/>
          <p:nvPr/>
        </p:nvSpPr>
        <p:spPr>
          <a:xfrm>
            <a:off x="5755639" y="3475069"/>
            <a:ext cx="68072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78FDD-144D-4B50-9633-AF472FE1AB4E}"/>
              </a:ext>
            </a:extLst>
          </p:cNvPr>
          <p:cNvSpPr txBox="1"/>
          <p:nvPr/>
        </p:nvSpPr>
        <p:spPr>
          <a:xfrm>
            <a:off x="203044" y="1089458"/>
            <a:ext cx="3042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회원 가입 후 </a:t>
            </a:r>
            <a:r>
              <a:rPr lang="en-US" altLang="ko-KR" dirty="0"/>
              <a:t>DB Table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0F37BE-E8F4-4FF6-84A4-6CA6FCA4393D}"/>
              </a:ext>
            </a:extLst>
          </p:cNvPr>
          <p:cNvSpPr txBox="1"/>
          <p:nvPr/>
        </p:nvSpPr>
        <p:spPr>
          <a:xfrm>
            <a:off x="85036" y="130757"/>
            <a:ext cx="53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2.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회원가입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22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2CCE60-9918-4912-9C87-18B825F4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2"/>
            <a:ext cx="4114800" cy="365125"/>
          </a:xfrm>
        </p:spPr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관리해조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HRD </a:t>
            </a:r>
            <a:r>
              <a:rPr lang="ko-KR" altLang="en-US"/>
              <a:t>학습 관리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1E6D7-0B8A-4347-95AA-B00B4847F98B}"/>
              </a:ext>
            </a:extLst>
          </p:cNvPr>
          <p:cNvSpPr txBox="1"/>
          <p:nvPr/>
        </p:nvSpPr>
        <p:spPr>
          <a:xfrm>
            <a:off x="203044" y="1089458"/>
            <a:ext cx="40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회원 가입 후</a:t>
            </a:r>
            <a:r>
              <a:rPr lang="en-US" altLang="ko-KR" dirty="0"/>
              <a:t> </a:t>
            </a:r>
            <a:r>
              <a:rPr lang="ko-KR" altLang="en-US" dirty="0"/>
              <a:t>자동으로 로그인이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74CA8-B3CE-4200-A068-00012DA83622}"/>
              </a:ext>
            </a:extLst>
          </p:cNvPr>
          <p:cNvSpPr txBox="1"/>
          <p:nvPr/>
        </p:nvSpPr>
        <p:spPr>
          <a:xfrm>
            <a:off x="85036" y="130757"/>
            <a:ext cx="53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     2.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235884"/>
                </a:solidFill>
                <a:latin typeface="+mj-ea"/>
                <a:ea typeface="+mj-ea"/>
              </a:rPr>
              <a:t>회원가입</a:t>
            </a:r>
            <a:endParaRPr lang="en-US" altLang="ko-KR" sz="2800" b="1" dirty="0">
              <a:solidFill>
                <a:srgbClr val="235884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D39CF0-4F1D-48D6-BF0F-BE62BCEEF685}"/>
              </a:ext>
            </a:extLst>
          </p:cNvPr>
          <p:cNvGrpSpPr/>
          <p:nvPr/>
        </p:nvGrpSpPr>
        <p:grpSpPr>
          <a:xfrm>
            <a:off x="309880" y="1489569"/>
            <a:ext cx="11424920" cy="5030502"/>
            <a:chOff x="309880" y="1489569"/>
            <a:chExt cx="11424920" cy="50305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E7F40E-0DE5-4306-A54F-35E9B358E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89" r="1273" b="14962"/>
            <a:stretch/>
          </p:blipFill>
          <p:spPr>
            <a:xfrm>
              <a:off x="309880" y="1489569"/>
              <a:ext cx="11424920" cy="50305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2A2684-AA68-4B96-8989-DC1377EF3AE0}"/>
                </a:ext>
              </a:extLst>
            </p:cNvPr>
            <p:cNvSpPr/>
            <p:nvPr/>
          </p:nvSpPr>
          <p:spPr>
            <a:xfrm>
              <a:off x="1097280" y="2326640"/>
              <a:ext cx="400216" cy="416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9DA86-7537-4CFB-8B0A-1886EC375975}"/>
              </a:ext>
            </a:extLst>
          </p:cNvPr>
          <p:cNvSpPr/>
          <p:nvPr/>
        </p:nvSpPr>
        <p:spPr>
          <a:xfrm>
            <a:off x="11074400" y="2326640"/>
            <a:ext cx="66040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0D375-7278-427E-A754-7E1E42C56B60}"/>
              </a:ext>
            </a:extLst>
          </p:cNvPr>
          <p:cNvSpPr txBox="1"/>
          <p:nvPr/>
        </p:nvSpPr>
        <p:spPr>
          <a:xfrm>
            <a:off x="753010" y="21354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F233D39-E26B-4717-BA70-050D9AA83D27}"/>
              </a:ext>
            </a:extLst>
          </p:cNvPr>
          <p:cNvGrpSpPr/>
          <p:nvPr/>
        </p:nvGrpSpPr>
        <p:grpSpPr>
          <a:xfrm>
            <a:off x="9558896" y="2350254"/>
            <a:ext cx="1535824" cy="369332"/>
            <a:chOff x="9242384" y="2300963"/>
            <a:chExt cx="1535824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91059-31A7-4727-A5AB-DBC0C5ABD381}"/>
                </a:ext>
              </a:extLst>
            </p:cNvPr>
            <p:cNvSpPr txBox="1"/>
            <p:nvPr/>
          </p:nvSpPr>
          <p:spPr>
            <a:xfrm>
              <a:off x="9505103" y="2331741"/>
              <a:ext cx="1273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접속하기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→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16783-2F7A-471F-8003-A0CD35489C9B}"/>
                </a:ext>
              </a:extLst>
            </p:cNvPr>
            <p:cNvSpPr txBox="1"/>
            <p:nvPr/>
          </p:nvSpPr>
          <p:spPr>
            <a:xfrm>
              <a:off x="9242384" y="23009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FA366-FD13-4F65-A4C7-82DAF3D3D17A}"/>
              </a:ext>
            </a:extLst>
          </p:cNvPr>
          <p:cNvSpPr/>
          <p:nvPr/>
        </p:nvSpPr>
        <p:spPr>
          <a:xfrm>
            <a:off x="1270000" y="1479408"/>
            <a:ext cx="2123440" cy="337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EA981-460C-4A42-ADA0-4564BF04F3BD}"/>
              </a:ext>
            </a:extLst>
          </p:cNvPr>
          <p:cNvSpPr txBox="1"/>
          <p:nvPr/>
        </p:nvSpPr>
        <p:spPr>
          <a:xfrm>
            <a:off x="3389420" y="1466240"/>
            <a:ext cx="52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2A79E6-DF59-4FC2-A6BA-108307D1A641}"/>
              </a:ext>
            </a:extLst>
          </p:cNvPr>
          <p:cNvGrpSpPr/>
          <p:nvPr/>
        </p:nvGrpSpPr>
        <p:grpSpPr>
          <a:xfrm>
            <a:off x="3811270" y="1479408"/>
            <a:ext cx="1543050" cy="348090"/>
            <a:chOff x="3851910" y="1479408"/>
            <a:chExt cx="1543050" cy="34809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E7B559D-1E12-49AA-AFC7-721BF46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10" y="1550893"/>
              <a:ext cx="1543050" cy="20002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722F30-8187-4D39-83FA-5D4882A8AB2D}"/>
                </a:ext>
              </a:extLst>
            </p:cNvPr>
            <p:cNvSpPr/>
            <p:nvPr/>
          </p:nvSpPr>
          <p:spPr>
            <a:xfrm>
              <a:off x="3851910" y="1479408"/>
              <a:ext cx="1543050" cy="348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F01B50-FE80-4B5C-B4D6-30F145E6C73C}"/>
              </a:ext>
            </a:extLst>
          </p:cNvPr>
          <p:cNvSpPr txBox="1"/>
          <p:nvPr/>
        </p:nvSpPr>
        <p:spPr>
          <a:xfrm>
            <a:off x="907311" y="13190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7832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7" grpId="0"/>
      <p:bldP spid="21" grpId="0" animBg="1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95E35A4D-1F77-48C3-8F9E-456B3007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237211"/>
            <a:ext cx="7143750" cy="2552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275" y="1115540"/>
            <a:ext cx="5319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rgbClr val="23588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메인 페이지의 구조 </a:t>
            </a:r>
            <a:r>
              <a:rPr lang="en-US" altLang="ko-KR" dirty="0"/>
              <a:t>(</a:t>
            </a:r>
            <a:r>
              <a:rPr lang="ko-KR" altLang="en-US" dirty="0"/>
              <a:t>시간 측정 및 그래프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A0CA3-8C23-4DD2-8F8F-BB85E3CAB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" y="89648"/>
            <a:ext cx="626726" cy="66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4429E-68A8-4E55-8644-EE015026774A}"/>
              </a:ext>
            </a:extLst>
          </p:cNvPr>
          <p:cNvSpPr txBox="1"/>
          <p:nvPr/>
        </p:nvSpPr>
        <p:spPr>
          <a:xfrm>
            <a:off x="3080349" y="300623"/>
            <a:ext cx="165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84A75"/>
                </a:solidFill>
                <a:ea typeface="08서울남산체 EB" panose="02020603020101020101"/>
              </a:rPr>
              <a:t>(Timer/List)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5BDC-7DB7-4F30-B82B-F05823F53324}"/>
              </a:ext>
            </a:extLst>
          </p:cNvPr>
          <p:cNvSpPr txBox="1"/>
          <p:nvPr/>
        </p:nvSpPr>
        <p:spPr>
          <a:xfrm>
            <a:off x="85036" y="130757"/>
            <a:ext cx="360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     3. 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rgbClr val="184A75"/>
                </a:solidFill>
                <a:latin typeface="+mj-ea"/>
                <a:ea typeface="+mj-ea"/>
              </a:rPr>
              <a:t>메인 페이지</a:t>
            </a:r>
            <a:endParaRPr lang="en-US" altLang="ko-KR" sz="2800" b="1" dirty="0">
              <a:solidFill>
                <a:srgbClr val="184A75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0E1BA2-6BC1-4365-9CB4-A294179E18B1}"/>
              </a:ext>
            </a:extLst>
          </p:cNvPr>
          <p:cNvGrpSpPr/>
          <p:nvPr/>
        </p:nvGrpSpPr>
        <p:grpSpPr>
          <a:xfrm>
            <a:off x="1035767" y="2237211"/>
            <a:ext cx="10763232" cy="4433433"/>
            <a:chOff x="960759" y="2168713"/>
            <a:chExt cx="10763232" cy="44334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D4C730-D8BA-4F42-B9DC-FB96F9371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759" y="2168713"/>
              <a:ext cx="6072554" cy="443343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A3DC9A8-858E-44DE-82E7-286C24CB228D}"/>
                </a:ext>
              </a:extLst>
            </p:cNvPr>
            <p:cNvGrpSpPr/>
            <p:nvPr/>
          </p:nvGrpSpPr>
          <p:grpSpPr>
            <a:xfrm>
              <a:off x="6828141" y="2415107"/>
              <a:ext cx="4895850" cy="3089532"/>
              <a:chOff x="7118863" y="1930395"/>
              <a:chExt cx="4895850" cy="200977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1F91C6-D52B-4287-9F01-EB83F2F51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8863" y="1930395"/>
                <a:ext cx="4895850" cy="2009775"/>
              </a:xfrm>
              <a:prstGeom prst="rect">
                <a:avLst/>
              </a:prstGeom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3267F8A-6D63-43D7-9347-577304C0297A}"/>
                  </a:ext>
                </a:extLst>
              </p:cNvPr>
              <p:cNvCxnSpPr/>
              <p:nvPr/>
            </p:nvCxnSpPr>
            <p:spPr>
              <a:xfrm>
                <a:off x="7273569" y="3940170"/>
                <a:ext cx="4471391" cy="0"/>
              </a:xfrm>
              <a:prstGeom prst="line">
                <a:avLst/>
              </a:prstGeom>
              <a:ln w="9525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E409F2E-700D-4982-BF12-150628D7C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67" y="1522483"/>
            <a:ext cx="10483051" cy="8364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CC90FD2-1555-4769-BAC4-6DE6C49B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3"/>
            <a:ext cx="4114800" cy="365125"/>
          </a:xfrm>
        </p:spPr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관리해조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HRD </a:t>
            </a:r>
            <a:r>
              <a:rPr lang="ko-KR" altLang="en-US" dirty="0"/>
              <a:t>학습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6953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2249</Words>
  <Application>Microsoft Office PowerPoint</Application>
  <PresentationFormat>와이드스크린</PresentationFormat>
  <Paragraphs>303</Paragraphs>
  <Slides>45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08서울남산체 EB</vt:lpstr>
      <vt:lpstr>맑은 고딕</vt:lpstr>
      <vt:lpstr>Arial</vt:lpstr>
      <vt:lpstr>Algerian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이찬혁[ 학부재학 / 응용통계학과 ]</cp:lastModifiedBy>
  <cp:revision>139</cp:revision>
  <dcterms:created xsi:type="dcterms:W3CDTF">2017-09-17T08:39:41Z</dcterms:created>
  <dcterms:modified xsi:type="dcterms:W3CDTF">2020-07-24T04:33:57Z</dcterms:modified>
</cp:coreProperties>
</file>